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94" r:id="rId8"/>
    <p:sldId id="265" r:id="rId9"/>
    <p:sldId id="264" r:id="rId10"/>
    <p:sldId id="266" r:id="rId11"/>
    <p:sldId id="290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915B-21BC-139E-E3DC-799AFA77A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932BD-CDCF-E475-2534-3944EF21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725C3-9FA8-0E5C-E290-544DCB7D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D6373-1F3F-9BA7-B6CE-93215FF0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4E81C-6FEA-97DC-C4E9-D11BBB88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71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121C-77AC-65B9-7CD4-06216D97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25EE1-C8FE-C188-EBEA-E66D6C071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D0C36-4E28-A297-C94D-97B86394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9FCA2-97DF-285D-90A5-E9899BD4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D1C5-38F0-0F40-A3CE-E5246EE1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136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1B99F-FE7A-4550-0341-54A6C5AAF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5292D-A654-D603-C60B-C2A84BC5B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36C64-4BF0-CE2B-742F-2A220767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358D0-36E6-2E52-54AD-CC04164B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65BA-36E4-EA95-B701-05042E3D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34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74DC-299B-36F1-A46A-2F2196BE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4D9EB-FBD1-FEFE-1B1F-DF7527E5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FE6C3-FA52-8B4C-CCD4-EF9F3A13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F0C0F-31F0-1DC9-C6BE-AAF1640C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D98A-835B-DFE5-C39B-D097E4F8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86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11BF-7217-EC53-E81B-1BFE1193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21074-3E92-3F6A-2D95-857DC24A9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7B376-272F-1BE0-0426-72808FF9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E6BF-B941-2AE8-DAF3-59211C5C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E3011-EE35-8FD8-1FA1-299214B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7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4CB8-8735-3652-F811-D7879209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3B2DE-31F5-8F55-395F-96C102F72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3F15-2FEC-DF12-0E7F-BA2EE0DFE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592BF-3625-AF39-815C-6990EA21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5D08-58F9-9D2D-E9F9-2D31A1B6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7A1F-EE86-A21B-9C86-F51B935D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05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5A0D-FB27-9123-EFF1-6234B93C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FF4EB-9FF1-06B4-0BFF-14501009E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07698-1AA2-00D9-BB2E-C4F9CFA77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81C99-1D4A-669A-7E93-0DBFC0958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3953C-DD99-1098-D555-8291701EE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63EF1-614D-7D5D-474A-DB19AB77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2005E-1D1D-1A20-0304-7285BACF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FCBD5-9425-37BA-C35F-4AC51B17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05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9125-9F89-250C-1B04-DDF21918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08933-986E-5010-F200-7998881D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2CF01-A094-0620-954F-FC2A02AC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87B93-D160-1114-F6F9-4656F937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10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F64C1-1D12-95A9-ED0A-897175F1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50462-9E62-26C5-DC5A-945B4D99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199AF-44CD-2E79-4B3C-1C5D7634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244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2EC3-8B5C-247D-A173-77B1A8DA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09F1-EC85-E19C-3EBD-7594D1A7F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3253F-3C59-89B4-BAE2-119BB0FB5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F7FCA-16F9-EAC5-7B82-F88C2CBB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C21F9-3EE7-21A7-BAD6-432E2A1A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00CF2-649E-990E-85F6-BFFCF616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20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EE4E-06A4-D083-C14D-E76827DD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1D7F6-6236-C6EB-2BD0-54A61E9F6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B59B0-CFD0-2846-88FD-FE5C6C8A2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8EB3E-156B-B6E4-5FB0-751F64FC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6AAA-D650-C6BB-8FA0-E4DB593A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6A94C-2DF6-D965-BF75-5F9521C8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43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17956-E843-39B5-77A0-0997D7C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924D6-547B-F3D8-18DE-CF4ECF10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6CB6-76A0-03CF-7164-CB8F4A913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25BF2-3885-4715-AC3B-4F1258224754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011E2-8E56-FF78-A9D4-4413DE80A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D6A09-656F-4A37-A305-76EF70ABC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8DB4-DB41-47ED-8CE4-CF23DCA0C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12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6.png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6804" y="3526536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Lesson</a:t>
            </a:r>
            <a:r>
              <a:rPr lang="hr-HR" sz="5400" b="1" dirty="0"/>
              <a:t> 17</a:t>
            </a:r>
            <a:br>
              <a:rPr lang="hr-HR" sz="5400" b="1" dirty="0"/>
            </a:br>
            <a:r>
              <a:rPr lang="hr-HR" sz="5400" b="1" dirty="0" err="1"/>
              <a:t>Receiving</a:t>
            </a:r>
            <a:r>
              <a:rPr lang="hr-HR" sz="5400" b="1" dirty="0"/>
              <a:t> mail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UNIT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4BF8DC-959A-59C2-FE16-CB05462343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73841" cy="685412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1431C-6A06-D263-33B9-A25C8BCD6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2932" y="192134"/>
            <a:ext cx="6599068" cy="997474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Fill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gaps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F. </a:t>
            </a:r>
          </a:p>
          <a:p>
            <a:pPr marL="0" indent="0">
              <a:buNone/>
            </a:pPr>
            <a:r>
              <a:rPr lang="hr-HR" dirty="0"/>
              <a:t>Use WILL </a:t>
            </a:r>
            <a:r>
              <a:rPr lang="hr-HR" dirty="0" err="1"/>
              <a:t>or</a:t>
            </a:r>
            <a:r>
              <a:rPr lang="hr-HR" dirty="0"/>
              <a:t> WON’T.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2ACC3-C487-C1CD-7F87-1C835E01D8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5" y="1396155"/>
            <a:ext cx="4480948" cy="40618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E6F795-27B8-5390-F554-BE32B0EAF2D1}"/>
              </a:ext>
            </a:extLst>
          </p:cNvPr>
          <p:cNvSpPr txBox="1">
            <a:spLocks/>
          </p:cNvSpPr>
          <p:nvPr/>
        </p:nvSpPr>
        <p:spPr>
          <a:xfrm>
            <a:off x="5632881" y="1189608"/>
            <a:ext cx="5868140" cy="72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Check</a:t>
            </a:r>
            <a:r>
              <a:rPr lang="hr-HR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5975D-19D3-B24B-AAE0-5C35705B5D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1" y="2124804"/>
            <a:ext cx="3863675" cy="3162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56AD69-F781-E0AE-BE0E-349C0CC3C1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6" y="1214696"/>
            <a:ext cx="4480948" cy="44286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4FBD657-99A4-A751-FC58-10AC27A954C8}"/>
              </a:ext>
            </a:extLst>
          </p:cNvPr>
          <p:cNvSpPr txBox="1">
            <a:spLocks/>
          </p:cNvSpPr>
          <p:nvPr/>
        </p:nvSpPr>
        <p:spPr>
          <a:xfrm>
            <a:off x="5632881" y="1910394"/>
            <a:ext cx="6125010" cy="130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dialogues</a:t>
            </a:r>
            <a:r>
              <a:rPr lang="hr-HR" dirty="0"/>
              <a:t>. </a:t>
            </a:r>
            <a:r>
              <a:rPr lang="hr-HR" dirty="0" err="1"/>
              <a:t>Solve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Where</a:t>
            </a:r>
            <a:r>
              <a:rPr lang="hr-HR" dirty="0"/>
              <a:t> do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dialogues</a:t>
            </a:r>
            <a:r>
              <a:rPr lang="hr-HR" dirty="0"/>
              <a:t> take place?</a:t>
            </a:r>
          </a:p>
        </p:txBody>
      </p:sp>
      <p:pic>
        <p:nvPicPr>
          <p:cNvPr id="15" name="l__17_1_will__won_t__want_dialogue_1">
            <a:hlinkClick r:id="" action="ppaction://media"/>
            <a:extLst>
              <a:ext uri="{FF2B5EF4-FFF2-40B4-BE49-F238E27FC236}">
                <a16:creationId xmlns:a16="http://schemas.microsoft.com/office/drawing/2014/main" id="{B26D84CE-D071-1671-B007-C145E4BCA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40520" y="3138279"/>
            <a:ext cx="487363" cy="487363"/>
          </a:xfrm>
          <a:prstGeom prst="rect">
            <a:avLst/>
          </a:prstGeom>
        </p:spPr>
      </p:pic>
      <p:pic>
        <p:nvPicPr>
          <p:cNvPr id="16" name="l__17_2__will__won_t__want_dialogue_2">
            <a:hlinkClick r:id="" action="ppaction://media"/>
            <a:extLst>
              <a:ext uri="{FF2B5EF4-FFF2-40B4-BE49-F238E27FC236}">
                <a16:creationId xmlns:a16="http://schemas.microsoft.com/office/drawing/2014/main" id="{CF9E95D1-46ED-86E5-544F-6B2DE16A4B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57532" y="3156383"/>
            <a:ext cx="487363" cy="487363"/>
          </a:xfrm>
          <a:prstGeom prst="rect">
            <a:avLst/>
          </a:prstGeom>
        </p:spPr>
      </p:pic>
      <p:pic>
        <p:nvPicPr>
          <p:cNvPr id="17" name="l__17_3__will__won_t__want_dialogue_3">
            <a:hlinkClick r:id="" action="ppaction://media"/>
            <a:extLst>
              <a:ext uri="{FF2B5EF4-FFF2-40B4-BE49-F238E27FC236}">
                <a16:creationId xmlns:a16="http://schemas.microsoft.com/office/drawing/2014/main" id="{2B8B4AD1-40D2-87D0-FE84-96E9F0628A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63539" y="3138280"/>
            <a:ext cx="487363" cy="487363"/>
          </a:xfrm>
          <a:prstGeom prst="rect">
            <a:avLst/>
          </a:prstGeom>
        </p:spPr>
      </p:pic>
      <p:pic>
        <p:nvPicPr>
          <p:cNvPr id="18" name="l__17_4__will__won_t__want_dialogue_4">
            <a:hlinkClick r:id="" action="ppaction://media"/>
            <a:extLst>
              <a:ext uri="{FF2B5EF4-FFF2-40B4-BE49-F238E27FC236}">
                <a16:creationId xmlns:a16="http://schemas.microsoft.com/office/drawing/2014/main" id="{3D8051CA-7DFF-AC17-CE5B-7E4D421503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69546" y="3138279"/>
            <a:ext cx="487363" cy="48736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70E6655-30E4-8B64-89B9-EE5856F8E137}"/>
              </a:ext>
            </a:extLst>
          </p:cNvPr>
          <p:cNvSpPr txBox="1">
            <a:spLocks/>
          </p:cNvSpPr>
          <p:nvPr/>
        </p:nvSpPr>
        <p:spPr>
          <a:xfrm>
            <a:off x="5774887" y="3719016"/>
            <a:ext cx="5868140" cy="4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dirty="0" err="1"/>
              <a:t>Check</a:t>
            </a:r>
            <a:r>
              <a:rPr lang="hr-HR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F15404-DF51-6EC6-7D0D-633B304A2BDD}"/>
              </a:ext>
            </a:extLst>
          </p:cNvPr>
          <p:cNvSpPr txBox="1"/>
          <p:nvPr/>
        </p:nvSpPr>
        <p:spPr>
          <a:xfrm>
            <a:off x="860160" y="29998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88EDA-383F-6A08-C190-04E062A2C648}"/>
              </a:ext>
            </a:extLst>
          </p:cNvPr>
          <p:cNvSpPr txBox="1"/>
          <p:nvPr/>
        </p:nvSpPr>
        <p:spPr>
          <a:xfrm>
            <a:off x="860160" y="370609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2743AE-0A8C-4199-B1F2-C3FBEDAC36ED}"/>
              </a:ext>
            </a:extLst>
          </p:cNvPr>
          <p:cNvSpPr txBox="1"/>
          <p:nvPr/>
        </p:nvSpPr>
        <p:spPr>
          <a:xfrm>
            <a:off x="860160" y="44347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23F64B-C758-B4A7-1505-BE9A84ED418C}"/>
              </a:ext>
            </a:extLst>
          </p:cNvPr>
          <p:cNvSpPr txBox="1"/>
          <p:nvPr/>
        </p:nvSpPr>
        <p:spPr>
          <a:xfrm>
            <a:off x="860160" y="51456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101EA5-3321-0332-ED70-6B02F42E60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9" y="806305"/>
            <a:ext cx="4226700" cy="56386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FF462F0-1756-CEFE-F6FF-405F303B5059}"/>
              </a:ext>
            </a:extLst>
          </p:cNvPr>
          <p:cNvSpPr txBox="1">
            <a:spLocks/>
          </p:cNvSpPr>
          <p:nvPr/>
        </p:nvSpPr>
        <p:spPr>
          <a:xfrm>
            <a:off x="5743421" y="4164574"/>
            <a:ext cx="6125010" cy="130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Do </a:t>
            </a:r>
            <a:r>
              <a:rPr lang="hr-HR" dirty="0" err="1"/>
              <a:t>Task</a:t>
            </a:r>
            <a:r>
              <a:rPr lang="hr-HR" dirty="0"/>
              <a:t> H.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dialogues</a:t>
            </a:r>
            <a:r>
              <a:rPr lang="hr-HR" dirty="0"/>
              <a:t> </a:t>
            </a:r>
            <a:r>
              <a:rPr lang="hr-HR" dirty="0" err="1"/>
              <a:t>once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. </a:t>
            </a:r>
            <a:r>
              <a:rPr lang="hr-HR" dirty="0" err="1"/>
              <a:t>Decide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hear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?</a:t>
            </a:r>
          </a:p>
        </p:txBody>
      </p:sp>
      <p:pic>
        <p:nvPicPr>
          <p:cNvPr id="27" name="l__17_1_will__won_t__want_dialogue_1">
            <a:hlinkClick r:id="" action="ppaction://media"/>
            <a:extLst>
              <a:ext uri="{FF2B5EF4-FFF2-40B4-BE49-F238E27FC236}">
                <a16:creationId xmlns:a16="http://schemas.microsoft.com/office/drawing/2014/main" id="{ADB35343-B96E-C93E-F864-47BDEB4A4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95637" y="5340125"/>
            <a:ext cx="487363" cy="487363"/>
          </a:xfrm>
          <a:prstGeom prst="rect">
            <a:avLst/>
          </a:prstGeom>
        </p:spPr>
      </p:pic>
      <p:pic>
        <p:nvPicPr>
          <p:cNvPr id="28" name="l__17_2__will__won_t__want_dialogue_2">
            <a:hlinkClick r:id="" action="ppaction://media"/>
            <a:extLst>
              <a:ext uri="{FF2B5EF4-FFF2-40B4-BE49-F238E27FC236}">
                <a16:creationId xmlns:a16="http://schemas.microsoft.com/office/drawing/2014/main" id="{4F44B681-AA5B-F8AB-0E7C-40E2CB4FEB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76824" y="5340125"/>
            <a:ext cx="487363" cy="487363"/>
          </a:xfrm>
          <a:prstGeom prst="rect">
            <a:avLst/>
          </a:prstGeom>
        </p:spPr>
      </p:pic>
      <p:pic>
        <p:nvPicPr>
          <p:cNvPr id="29" name="l__17_3__will__won_t__want_dialogue_3">
            <a:hlinkClick r:id="" action="ppaction://media"/>
            <a:extLst>
              <a:ext uri="{FF2B5EF4-FFF2-40B4-BE49-F238E27FC236}">
                <a16:creationId xmlns:a16="http://schemas.microsoft.com/office/drawing/2014/main" id="{6C5C3FA9-129A-CF98-355A-E346818239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54898" y="5349246"/>
            <a:ext cx="487363" cy="487363"/>
          </a:xfrm>
          <a:prstGeom prst="rect">
            <a:avLst/>
          </a:prstGeom>
        </p:spPr>
      </p:pic>
      <p:pic>
        <p:nvPicPr>
          <p:cNvPr id="30" name="l__17_4__will__won_t__want_dialogue_4">
            <a:hlinkClick r:id="" action="ppaction://media"/>
            <a:extLst>
              <a:ext uri="{FF2B5EF4-FFF2-40B4-BE49-F238E27FC236}">
                <a16:creationId xmlns:a16="http://schemas.microsoft.com/office/drawing/2014/main" id="{40BC4023-8038-A35C-8F9C-095B981B21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61161" y="5340124"/>
            <a:ext cx="487363" cy="487363"/>
          </a:xfrm>
          <a:prstGeom prst="rect">
            <a:avLst/>
          </a:prstGeom>
        </p:spPr>
      </p:pic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0312915C-D586-72F8-05DB-7677E80A16FB}"/>
              </a:ext>
            </a:extLst>
          </p:cNvPr>
          <p:cNvSpPr txBox="1">
            <a:spLocks/>
          </p:cNvSpPr>
          <p:nvPr/>
        </p:nvSpPr>
        <p:spPr>
          <a:xfrm>
            <a:off x="5774887" y="5935264"/>
            <a:ext cx="6125010" cy="811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Check</a:t>
            </a:r>
            <a:r>
              <a:rPr lang="hr-HR" dirty="0"/>
              <a:t>. </a:t>
            </a:r>
            <a:r>
              <a:rPr lang="hr-HR" dirty="0" err="1"/>
              <a:t>Practise</a:t>
            </a:r>
            <a:r>
              <a:rPr lang="hr-HR" dirty="0"/>
              <a:t> </a:t>
            </a:r>
            <a:r>
              <a:rPr lang="hr-HR" dirty="0" err="1"/>
              <a:t>saying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b="1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C01A2D-BC2A-467F-E062-BF6E7CC0B0C1}"/>
              </a:ext>
            </a:extLst>
          </p:cNvPr>
          <p:cNvSpPr txBox="1"/>
          <p:nvPr/>
        </p:nvSpPr>
        <p:spPr>
          <a:xfrm>
            <a:off x="707760" y="21597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5B2FE8-6BBE-D28D-A99A-67DEB4DB8BEA}"/>
              </a:ext>
            </a:extLst>
          </p:cNvPr>
          <p:cNvSpPr txBox="1"/>
          <p:nvPr/>
        </p:nvSpPr>
        <p:spPr>
          <a:xfrm>
            <a:off x="711554" y="180429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2E9F88-9F03-61A7-9F98-04862044FF4B}"/>
              </a:ext>
            </a:extLst>
          </p:cNvPr>
          <p:cNvSpPr txBox="1"/>
          <p:nvPr/>
        </p:nvSpPr>
        <p:spPr>
          <a:xfrm>
            <a:off x="711554" y="30851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97BC23-8B3D-368C-5F13-1A839292F839}"/>
              </a:ext>
            </a:extLst>
          </p:cNvPr>
          <p:cNvSpPr txBox="1"/>
          <p:nvPr/>
        </p:nvSpPr>
        <p:spPr>
          <a:xfrm>
            <a:off x="707760" y="342706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340F9D-19C1-F308-F39F-DDA2B2BBFC09}"/>
              </a:ext>
            </a:extLst>
          </p:cNvPr>
          <p:cNvSpPr txBox="1"/>
          <p:nvPr/>
        </p:nvSpPr>
        <p:spPr>
          <a:xfrm>
            <a:off x="707760" y="473647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720DB1-70D3-A9CA-D67A-F7624F5FA916}"/>
              </a:ext>
            </a:extLst>
          </p:cNvPr>
          <p:cNvSpPr txBox="1"/>
          <p:nvPr/>
        </p:nvSpPr>
        <p:spPr>
          <a:xfrm>
            <a:off x="702317" y="438122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60322B-6041-4E85-DED3-74D13D5A2B80}"/>
              </a:ext>
            </a:extLst>
          </p:cNvPr>
          <p:cNvSpPr txBox="1"/>
          <p:nvPr/>
        </p:nvSpPr>
        <p:spPr>
          <a:xfrm>
            <a:off x="711554" y="569134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161D85-28AD-BD82-8E72-0FA714E86D8F}"/>
              </a:ext>
            </a:extLst>
          </p:cNvPr>
          <p:cNvSpPr txBox="1"/>
          <p:nvPr/>
        </p:nvSpPr>
        <p:spPr>
          <a:xfrm>
            <a:off x="702317" y="60294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87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8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7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25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254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81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470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259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2254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/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90</a:t>
            </a:r>
            <a:r>
              <a:rPr lang="hr-HR" i="1" dirty="0"/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871617" y="344130"/>
            <a:ext cx="5931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Find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right</a:t>
            </a:r>
            <a:r>
              <a:rPr lang="hr-HR" sz="2800" dirty="0"/>
              <a:t> </a:t>
            </a:r>
            <a:r>
              <a:rPr lang="hr-HR" sz="2800" dirty="0" err="1"/>
              <a:t>ending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A. </a:t>
            </a:r>
            <a:r>
              <a:rPr lang="hr-HR" sz="2800" dirty="0" err="1"/>
              <a:t>Copy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5871617" y="1393794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Check</a:t>
            </a:r>
            <a:r>
              <a:rPr lang="hr-HR" sz="2800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B9300B-C72B-79F0-11C1-CB6182675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0892" y="2300287"/>
            <a:ext cx="6004615" cy="27363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 err="1"/>
              <a:t>Look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diary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famous</a:t>
            </a:r>
            <a:r>
              <a:rPr lang="hr-HR" dirty="0"/>
              <a:t> </a:t>
            </a:r>
            <a:r>
              <a:rPr lang="hr-HR" dirty="0" err="1"/>
              <a:t>singer</a:t>
            </a:r>
            <a:r>
              <a:rPr lang="hr-HR" dirty="0"/>
              <a:t>. You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real</a:t>
            </a:r>
            <a:r>
              <a:rPr lang="hr-HR" dirty="0"/>
              <a:t> </a:t>
            </a:r>
            <a:r>
              <a:rPr lang="hr-HR" dirty="0" err="1"/>
              <a:t>person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make some </a:t>
            </a:r>
            <a:r>
              <a:rPr lang="hr-HR" dirty="0" err="1"/>
              <a:t>changes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necessary</a:t>
            </a:r>
            <a:r>
              <a:rPr lang="hr-HR" dirty="0"/>
              <a:t>. You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add</a:t>
            </a:r>
            <a:r>
              <a:rPr lang="hr-HR" dirty="0"/>
              <a:t> more </a:t>
            </a:r>
            <a:r>
              <a:rPr lang="hr-HR" dirty="0" err="1"/>
              <a:t>details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what</a:t>
            </a:r>
            <a:r>
              <a:rPr lang="hr-HR" dirty="0"/>
              <a:t> he/</a:t>
            </a:r>
            <a:r>
              <a:rPr lang="hr-HR" dirty="0" err="1"/>
              <a:t>she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doing</a:t>
            </a:r>
            <a:r>
              <a:rPr lang="hr-HR" dirty="0"/>
              <a:t> on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day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week</a:t>
            </a:r>
            <a:r>
              <a:rPr lang="hr-HR" dirty="0"/>
              <a:t>. Use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continuous</a:t>
            </a:r>
            <a:r>
              <a:rPr lang="hr-HR" dirty="0"/>
              <a:t> to </a:t>
            </a:r>
            <a:r>
              <a:rPr lang="hr-HR" dirty="0" err="1"/>
              <a:t>express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plans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arrangements</a:t>
            </a:r>
            <a:r>
              <a:rPr lang="hr-HR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C3571-0D8B-304F-B59D-1A78F666D3EF}"/>
              </a:ext>
            </a:extLst>
          </p:cNvPr>
          <p:cNvSpPr txBox="1"/>
          <p:nvPr/>
        </p:nvSpPr>
        <p:spPr>
          <a:xfrm>
            <a:off x="5930892" y="5880975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class</a:t>
            </a:r>
            <a:r>
              <a:rPr lang="hr-HR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659F-D1CE-8D63-2845-ABDA5F693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"/>
          <a:stretch/>
        </p:blipFill>
        <p:spPr>
          <a:xfrm>
            <a:off x="838200" y="1145219"/>
            <a:ext cx="4233463" cy="5566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5AD745-5A0C-6B54-0BB7-93739250C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" y="2300287"/>
            <a:ext cx="5674401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C2AA3-FE57-1238-0EEE-6778C1EBF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2" y="2641570"/>
            <a:ext cx="5354049" cy="1885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626BA5-D758-A63A-9326-DECDC7B8E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1" y="1393794"/>
            <a:ext cx="4861981" cy="48619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22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25" y="28383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91.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930892" y="1249905"/>
            <a:ext cx="5931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dialogues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C.</a:t>
            </a:r>
          </a:p>
          <a:p>
            <a:r>
              <a:rPr lang="hr-HR" sz="2800" dirty="0"/>
              <a:t>Use ‘LL (WILL), WON’T </a:t>
            </a:r>
            <a:r>
              <a:rPr lang="hr-HR" sz="2800" dirty="0" err="1"/>
              <a:t>or</a:t>
            </a:r>
            <a:r>
              <a:rPr lang="hr-HR" sz="2800" dirty="0"/>
              <a:t> WANT.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5900806" y="2395089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Check</a:t>
            </a:r>
            <a:r>
              <a:rPr lang="hr-HR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659F-D1CE-8D63-2845-ABDA5F693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" b="3384"/>
          <a:stretch/>
        </p:blipFill>
        <p:spPr>
          <a:xfrm>
            <a:off x="844675" y="1061081"/>
            <a:ext cx="4177683" cy="5768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67C36-F6FD-682D-4284-1501B9DE6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2" y="1071158"/>
            <a:ext cx="5023345" cy="22325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1EE66-A83B-FE5A-C908-1D722C98F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5" y="3337987"/>
            <a:ext cx="5099177" cy="13306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8CF5E-E813-3A7E-C609-621C749448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7193" r="5039" b="4801"/>
          <a:stretch/>
        </p:blipFill>
        <p:spPr>
          <a:xfrm>
            <a:off x="582532" y="4712974"/>
            <a:ext cx="5023345" cy="19039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EF2A06-978A-1C4A-DFF4-37D872363B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t="15595" r="2594" b="4461"/>
          <a:stretch/>
        </p:blipFill>
        <p:spPr>
          <a:xfrm>
            <a:off x="1374092" y="1777981"/>
            <a:ext cx="3860034" cy="13986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EA2720-2AC3-5A1F-C4F8-7DAE9CF5F1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28862" r="15918" b="10587"/>
          <a:stretch/>
        </p:blipFill>
        <p:spPr>
          <a:xfrm>
            <a:off x="1167286" y="3701041"/>
            <a:ext cx="3643305" cy="8506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DCDA7E-CBB7-C471-6F2F-83EDA4BC9D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/>
          <a:stretch/>
        </p:blipFill>
        <p:spPr>
          <a:xfrm>
            <a:off x="728304" y="5056840"/>
            <a:ext cx="4731798" cy="1409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7F04CB-6531-FECA-3827-75B14C406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9" y="1713389"/>
            <a:ext cx="5154644" cy="15116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A98045-AFED-78B6-579F-AF7E37E50B3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/>
          <a:stretch/>
        </p:blipFill>
        <p:spPr>
          <a:xfrm>
            <a:off x="582531" y="1993726"/>
            <a:ext cx="4957135" cy="12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/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92</a:t>
            </a:r>
            <a:r>
              <a:rPr lang="hr-HR" i="1" dirty="0"/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565737" y="531357"/>
            <a:ext cx="6599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Complete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dialogues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short </a:t>
            </a:r>
            <a:r>
              <a:rPr lang="hr-HR" sz="2800" dirty="0" err="1"/>
              <a:t>positive</a:t>
            </a:r>
            <a:r>
              <a:rPr lang="hr-HR" sz="2800" dirty="0"/>
              <a:t> </a:t>
            </a:r>
            <a:r>
              <a:rPr lang="hr-HR" sz="2800" dirty="0" err="1"/>
              <a:t>form</a:t>
            </a:r>
            <a:r>
              <a:rPr lang="hr-HR" sz="2800" dirty="0"/>
              <a:t> (‘LL) </a:t>
            </a:r>
            <a:r>
              <a:rPr lang="hr-HR" sz="2800" dirty="0" err="1"/>
              <a:t>or</a:t>
            </a:r>
            <a:r>
              <a:rPr lang="hr-HR" sz="2800" dirty="0"/>
              <a:t> negative </a:t>
            </a:r>
            <a:r>
              <a:rPr lang="hr-HR" sz="2800" dirty="0" err="1"/>
              <a:t>form</a:t>
            </a:r>
            <a:r>
              <a:rPr lang="hr-HR" sz="2800" dirty="0"/>
              <a:t> (WON’T.)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5576287" y="1656298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B9300B-C72B-79F0-11C1-CB6182675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8401" y="2264487"/>
            <a:ext cx="6403086" cy="3269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700" dirty="0"/>
              <a:t>Do </a:t>
            </a:r>
            <a:r>
              <a:rPr lang="hr-HR" sz="2700" dirty="0" err="1"/>
              <a:t>Task</a:t>
            </a:r>
            <a:r>
              <a:rPr lang="hr-HR" sz="2700" dirty="0"/>
              <a:t> E. </a:t>
            </a:r>
          </a:p>
          <a:p>
            <a:pPr marL="0" indent="0">
              <a:buNone/>
            </a:pPr>
            <a:r>
              <a:rPr lang="hr-HR" sz="2700" dirty="0" err="1"/>
              <a:t>Think</a:t>
            </a:r>
            <a:r>
              <a:rPr lang="hr-HR" sz="2700" dirty="0"/>
              <a:t> </a:t>
            </a:r>
            <a:r>
              <a:rPr lang="hr-HR" sz="2700" dirty="0" err="1"/>
              <a:t>of</a:t>
            </a:r>
            <a:r>
              <a:rPr lang="hr-HR" sz="2700" dirty="0"/>
              <a:t> a </a:t>
            </a:r>
            <a:r>
              <a:rPr lang="hr-HR" sz="2700" dirty="0" err="1"/>
              <a:t>famous</a:t>
            </a:r>
            <a:r>
              <a:rPr lang="hr-HR" sz="2700" dirty="0"/>
              <a:t> </a:t>
            </a:r>
            <a:r>
              <a:rPr lang="hr-HR" sz="2700" dirty="0" err="1"/>
              <a:t>person</a:t>
            </a:r>
            <a:r>
              <a:rPr lang="hr-HR" sz="2700" dirty="0"/>
              <a:t>. </a:t>
            </a:r>
            <a:r>
              <a:rPr lang="hr-HR" sz="2700" dirty="0" err="1"/>
              <a:t>This</a:t>
            </a:r>
            <a:r>
              <a:rPr lang="hr-HR" sz="2700" dirty="0"/>
              <a:t>  </a:t>
            </a:r>
            <a:r>
              <a:rPr lang="hr-HR" sz="2700" dirty="0" err="1"/>
              <a:t>can</a:t>
            </a:r>
            <a:r>
              <a:rPr lang="hr-HR" sz="2700" dirty="0"/>
              <a:t> </a:t>
            </a:r>
            <a:r>
              <a:rPr lang="hr-HR" sz="2700" dirty="0" err="1"/>
              <a:t>be</a:t>
            </a:r>
            <a:r>
              <a:rPr lang="hr-HR" sz="2700" dirty="0"/>
              <a:t> a </a:t>
            </a:r>
            <a:r>
              <a:rPr lang="hr-HR" sz="2700" dirty="0" err="1"/>
              <a:t>living</a:t>
            </a:r>
            <a:r>
              <a:rPr lang="hr-HR" sz="2700" dirty="0"/>
              <a:t> </a:t>
            </a:r>
            <a:r>
              <a:rPr lang="hr-HR" sz="2700" dirty="0" err="1"/>
              <a:t>person</a:t>
            </a:r>
            <a:r>
              <a:rPr lang="hr-HR" sz="2700" dirty="0"/>
              <a:t> </a:t>
            </a:r>
            <a:r>
              <a:rPr lang="hr-HR" sz="2700" dirty="0" err="1"/>
              <a:t>or</a:t>
            </a:r>
            <a:r>
              <a:rPr lang="hr-HR" sz="2700" dirty="0"/>
              <a:t> a </a:t>
            </a:r>
            <a:r>
              <a:rPr lang="hr-HR" sz="2700" dirty="0" err="1"/>
              <a:t>person</a:t>
            </a:r>
            <a:r>
              <a:rPr lang="hr-HR" sz="2700" dirty="0"/>
              <a:t> </a:t>
            </a:r>
            <a:r>
              <a:rPr lang="hr-HR" sz="2700" dirty="0" err="1"/>
              <a:t>from</a:t>
            </a:r>
            <a:r>
              <a:rPr lang="hr-HR" sz="2700" dirty="0"/>
              <a:t> </a:t>
            </a:r>
            <a:r>
              <a:rPr lang="hr-HR" sz="2700" dirty="0" err="1"/>
              <a:t>the</a:t>
            </a:r>
            <a:r>
              <a:rPr lang="hr-HR" sz="2700" dirty="0"/>
              <a:t> past. </a:t>
            </a:r>
            <a:r>
              <a:rPr lang="hr-HR" sz="2700" dirty="0" err="1"/>
              <a:t>Imagine</a:t>
            </a:r>
            <a:r>
              <a:rPr lang="hr-HR" sz="2700" dirty="0"/>
              <a:t> </a:t>
            </a:r>
            <a:r>
              <a:rPr lang="hr-HR" sz="2700" dirty="0" err="1"/>
              <a:t>that</a:t>
            </a:r>
            <a:r>
              <a:rPr lang="hr-HR" sz="2700" dirty="0"/>
              <a:t> he/</a:t>
            </a:r>
            <a:r>
              <a:rPr lang="hr-HR" sz="2700" dirty="0" err="1"/>
              <a:t>she</a:t>
            </a:r>
            <a:r>
              <a:rPr lang="hr-HR" sz="2700" dirty="0"/>
              <a:t> had </a:t>
            </a:r>
            <a:r>
              <a:rPr lang="hr-HR" sz="2700" dirty="0" err="1"/>
              <a:t>been</a:t>
            </a:r>
            <a:r>
              <a:rPr lang="hr-HR" sz="2700" dirty="0"/>
              <a:t> to a </a:t>
            </a:r>
            <a:r>
              <a:rPr lang="hr-HR" sz="2700" dirty="0" err="1"/>
              <a:t>fortune</a:t>
            </a:r>
            <a:r>
              <a:rPr lang="hr-HR" sz="2700" dirty="0"/>
              <a:t> </a:t>
            </a:r>
            <a:r>
              <a:rPr lang="hr-HR" sz="2700" dirty="0" err="1"/>
              <a:t>teller</a:t>
            </a:r>
            <a:r>
              <a:rPr lang="hr-HR" sz="2700" dirty="0"/>
              <a:t> </a:t>
            </a:r>
            <a:r>
              <a:rPr lang="hr-HR" sz="2700" dirty="0" err="1"/>
              <a:t>long</a:t>
            </a:r>
            <a:r>
              <a:rPr lang="hr-HR" sz="2700" dirty="0"/>
              <a:t> </a:t>
            </a:r>
            <a:r>
              <a:rPr lang="hr-HR" sz="2700" dirty="0" err="1"/>
              <a:t>before</a:t>
            </a:r>
            <a:r>
              <a:rPr lang="hr-HR" sz="2700" dirty="0"/>
              <a:t> </a:t>
            </a:r>
            <a:r>
              <a:rPr lang="hr-HR" sz="2700" dirty="0" err="1"/>
              <a:t>becoming</a:t>
            </a:r>
            <a:r>
              <a:rPr lang="hr-HR" sz="2700" dirty="0"/>
              <a:t> </a:t>
            </a:r>
            <a:r>
              <a:rPr lang="hr-HR" sz="2700" dirty="0" err="1"/>
              <a:t>famous</a:t>
            </a:r>
            <a:r>
              <a:rPr lang="hr-HR" sz="2700" dirty="0"/>
              <a:t>. </a:t>
            </a:r>
          </a:p>
          <a:p>
            <a:pPr marL="0" indent="0">
              <a:buNone/>
            </a:pPr>
            <a:r>
              <a:rPr lang="hr-HR" sz="2700" dirty="0" err="1"/>
              <a:t>Write</a:t>
            </a:r>
            <a:r>
              <a:rPr lang="hr-HR" sz="2700" dirty="0"/>
              <a:t> </a:t>
            </a:r>
            <a:r>
              <a:rPr lang="hr-HR" sz="2700" dirty="0" err="1"/>
              <a:t>down</a:t>
            </a:r>
            <a:r>
              <a:rPr lang="hr-HR" sz="2700" dirty="0"/>
              <a:t> </a:t>
            </a:r>
            <a:r>
              <a:rPr lang="hr-HR" sz="2700" dirty="0" err="1"/>
              <a:t>the</a:t>
            </a:r>
            <a:r>
              <a:rPr lang="hr-HR" sz="2700" dirty="0"/>
              <a:t> </a:t>
            </a:r>
            <a:r>
              <a:rPr lang="hr-HR" sz="2700" dirty="0" err="1"/>
              <a:t>fortune</a:t>
            </a:r>
            <a:r>
              <a:rPr lang="hr-HR" sz="2700" dirty="0"/>
              <a:t> </a:t>
            </a:r>
            <a:r>
              <a:rPr lang="hr-HR" sz="2700" dirty="0" err="1"/>
              <a:t>teller’s</a:t>
            </a:r>
            <a:r>
              <a:rPr lang="hr-HR" sz="2700" dirty="0"/>
              <a:t> </a:t>
            </a:r>
            <a:r>
              <a:rPr lang="hr-HR" sz="2700" dirty="0" err="1"/>
              <a:t>predictions</a:t>
            </a:r>
            <a:r>
              <a:rPr lang="hr-HR" sz="2700" dirty="0"/>
              <a:t> </a:t>
            </a:r>
            <a:r>
              <a:rPr lang="hr-HR" sz="2700" dirty="0" err="1"/>
              <a:t>in</a:t>
            </a:r>
            <a:r>
              <a:rPr lang="hr-HR" sz="2700" dirty="0"/>
              <a:t> 8-10 </a:t>
            </a:r>
            <a:r>
              <a:rPr lang="hr-HR" sz="2700" dirty="0" err="1"/>
              <a:t>sentences</a:t>
            </a:r>
            <a:r>
              <a:rPr lang="hr-HR" sz="2700" dirty="0"/>
              <a:t>. Most </a:t>
            </a:r>
            <a:r>
              <a:rPr lang="hr-HR" sz="2700" dirty="0" err="1"/>
              <a:t>of</a:t>
            </a:r>
            <a:r>
              <a:rPr lang="hr-HR" sz="2700" dirty="0"/>
              <a:t> </a:t>
            </a:r>
            <a:r>
              <a:rPr lang="hr-HR" sz="2700" dirty="0" err="1"/>
              <a:t>the</a:t>
            </a:r>
            <a:r>
              <a:rPr lang="hr-HR" sz="2700" dirty="0"/>
              <a:t> </a:t>
            </a:r>
            <a:r>
              <a:rPr lang="hr-HR" sz="2700" dirty="0" err="1"/>
              <a:t>predictions</a:t>
            </a:r>
            <a:r>
              <a:rPr lang="hr-HR" sz="2700" dirty="0"/>
              <a:t> had </a:t>
            </a:r>
            <a:r>
              <a:rPr lang="hr-HR" sz="2700" dirty="0" err="1"/>
              <a:t>been</a:t>
            </a:r>
            <a:r>
              <a:rPr lang="hr-HR" sz="2700" dirty="0"/>
              <a:t> </a:t>
            </a:r>
            <a:r>
              <a:rPr lang="hr-HR" sz="2700" dirty="0" err="1"/>
              <a:t>right</a:t>
            </a:r>
            <a:r>
              <a:rPr lang="hr-HR" sz="2700" dirty="0"/>
              <a:t>. </a:t>
            </a:r>
          </a:p>
          <a:p>
            <a:pPr marL="0" indent="0">
              <a:buNone/>
            </a:pPr>
            <a:r>
              <a:rPr lang="hr-HR" sz="2700" dirty="0" err="1"/>
              <a:t>Your</a:t>
            </a:r>
            <a:r>
              <a:rPr lang="hr-HR" sz="2700" dirty="0"/>
              <a:t> </a:t>
            </a:r>
            <a:r>
              <a:rPr lang="hr-HR" sz="2700" dirty="0" err="1"/>
              <a:t>classmates</a:t>
            </a:r>
            <a:r>
              <a:rPr lang="hr-HR" sz="2700" dirty="0"/>
              <a:t> </a:t>
            </a:r>
            <a:r>
              <a:rPr lang="hr-HR" sz="2700" dirty="0" err="1"/>
              <a:t>have</a:t>
            </a:r>
            <a:r>
              <a:rPr lang="hr-HR" sz="2700" dirty="0"/>
              <a:t> to </a:t>
            </a:r>
            <a:r>
              <a:rPr lang="hr-HR" sz="2700" dirty="0" err="1"/>
              <a:t>guess</a:t>
            </a:r>
            <a:r>
              <a:rPr lang="hr-HR" sz="2700" dirty="0"/>
              <a:t> </a:t>
            </a:r>
            <a:r>
              <a:rPr lang="hr-HR" sz="2700" dirty="0" err="1"/>
              <a:t>who</a:t>
            </a:r>
            <a:r>
              <a:rPr lang="hr-HR" sz="2700" dirty="0"/>
              <a:t> </a:t>
            </a:r>
            <a:r>
              <a:rPr lang="hr-HR" sz="2700" dirty="0" err="1"/>
              <a:t>that</a:t>
            </a:r>
            <a:r>
              <a:rPr lang="hr-HR" sz="2700" dirty="0"/>
              <a:t> </a:t>
            </a:r>
            <a:r>
              <a:rPr lang="hr-HR" sz="2700" dirty="0" err="1"/>
              <a:t>person</a:t>
            </a:r>
            <a:r>
              <a:rPr lang="hr-HR" sz="2700" dirty="0"/>
              <a:t> </a:t>
            </a:r>
            <a:r>
              <a:rPr lang="hr-HR" sz="2700" dirty="0" err="1"/>
              <a:t>is</a:t>
            </a:r>
            <a:r>
              <a:rPr lang="hr-HR" sz="2700" dirty="0"/>
              <a:t>/</a:t>
            </a:r>
            <a:r>
              <a:rPr lang="hr-HR" sz="2700" dirty="0" err="1"/>
              <a:t>was</a:t>
            </a:r>
            <a:r>
              <a:rPr lang="hr-HR" sz="2700" dirty="0"/>
              <a:t>. Use some </a:t>
            </a:r>
            <a:r>
              <a:rPr lang="hr-HR" sz="2700" dirty="0" err="1"/>
              <a:t>ideas</a:t>
            </a:r>
            <a:r>
              <a:rPr lang="hr-HR" sz="2700" dirty="0"/>
              <a:t> </a:t>
            </a:r>
            <a:r>
              <a:rPr lang="hr-HR" sz="2700" dirty="0" err="1"/>
              <a:t>from</a:t>
            </a:r>
            <a:r>
              <a:rPr lang="hr-HR" sz="2700" dirty="0"/>
              <a:t> </a:t>
            </a:r>
            <a:r>
              <a:rPr lang="hr-HR" sz="2700" dirty="0" err="1"/>
              <a:t>the</a:t>
            </a:r>
            <a:r>
              <a:rPr lang="hr-HR" sz="2700" dirty="0"/>
              <a:t> </a:t>
            </a:r>
            <a:r>
              <a:rPr lang="hr-HR" sz="2700" dirty="0" err="1"/>
              <a:t>box</a:t>
            </a:r>
            <a:r>
              <a:rPr lang="hr-HR" sz="2700" dirty="0"/>
              <a:t> </a:t>
            </a:r>
            <a:r>
              <a:rPr lang="hr-HR" sz="2700" dirty="0" err="1"/>
              <a:t>below</a:t>
            </a:r>
            <a:r>
              <a:rPr lang="hr-HR" sz="27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659F-D1CE-8D63-2845-ABDA5F693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" b="1711"/>
          <a:stretch/>
        </p:blipFill>
        <p:spPr>
          <a:xfrm>
            <a:off x="947321" y="1152651"/>
            <a:ext cx="3972391" cy="5585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3058D-EFB1-3052-36CC-3D60A26A9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6" y="1938804"/>
            <a:ext cx="5067300" cy="39203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88DF72-7FC4-80EA-3BD4-2A65838C7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7" y="2304765"/>
            <a:ext cx="4749993" cy="3495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CDA792-D605-DC7B-48BC-B1A8EA243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6" y="1586274"/>
            <a:ext cx="5067300" cy="45563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88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/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93</a:t>
            </a:r>
            <a:r>
              <a:rPr lang="hr-HR" i="1" dirty="0"/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750375" y="243991"/>
            <a:ext cx="59313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Complete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expressions</a:t>
            </a:r>
            <a:r>
              <a:rPr lang="hr-HR" sz="2800" dirty="0"/>
              <a:t> </a:t>
            </a:r>
            <a:r>
              <a:rPr lang="hr-HR" sz="2800" dirty="0" err="1"/>
              <a:t>below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find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emails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letters</a:t>
            </a:r>
            <a:r>
              <a:rPr lang="hr-HR" sz="2800" b="1" dirty="0"/>
              <a:t>. </a:t>
            </a:r>
          </a:p>
          <a:p>
            <a:r>
              <a:rPr lang="hr-HR" sz="2800" dirty="0"/>
              <a:t>Do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expressions</a:t>
            </a:r>
            <a:r>
              <a:rPr lang="hr-HR" sz="2800" dirty="0"/>
              <a:t> </a:t>
            </a:r>
            <a:r>
              <a:rPr lang="hr-HR" sz="2800" dirty="0" err="1"/>
              <a:t>come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beginning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an</a:t>
            </a:r>
            <a:r>
              <a:rPr lang="hr-HR" sz="2800" dirty="0"/>
              <a:t> email </a:t>
            </a:r>
            <a:r>
              <a:rPr lang="hr-HR" sz="2800" dirty="0" err="1"/>
              <a:t>or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end</a:t>
            </a:r>
            <a:r>
              <a:rPr lang="hr-HR" sz="2800" dirty="0"/>
              <a:t>? Mark </a:t>
            </a:r>
            <a:r>
              <a:rPr lang="hr-HR" sz="2800" dirty="0" err="1"/>
              <a:t>them</a:t>
            </a:r>
            <a:r>
              <a:rPr lang="hr-HR" sz="2800" dirty="0"/>
              <a:t> B for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beginning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E for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end</a:t>
            </a:r>
            <a:r>
              <a:rPr lang="hr-HR" sz="28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5927997" y="3565969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Check</a:t>
            </a:r>
            <a:r>
              <a:rPr lang="hr-HR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659F-D1CE-8D63-2845-ABDA5F693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b="2382"/>
          <a:stretch/>
        </p:blipFill>
        <p:spPr>
          <a:xfrm>
            <a:off x="947321" y="1152651"/>
            <a:ext cx="3972391" cy="558539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25540C8-6484-C853-AD4B-4F34CA678F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6" y="1599196"/>
            <a:ext cx="5181600" cy="41828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35052B-F6E7-03D6-00F4-A1D482AA2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0" y="2524483"/>
            <a:ext cx="4161880" cy="3257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34FF2C-DD65-E004-EBA1-7AC5EEE5E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" y="1599196"/>
            <a:ext cx="5328441" cy="41828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3CA77-F986-3CBA-256A-4C17434F250D}"/>
              </a:ext>
            </a:extLst>
          </p:cNvPr>
          <p:cNvSpPr txBox="1"/>
          <p:nvPr/>
        </p:nvSpPr>
        <p:spPr>
          <a:xfrm>
            <a:off x="5927997" y="4272275"/>
            <a:ext cx="5931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Sort</a:t>
            </a:r>
            <a:r>
              <a:rPr lang="hr-HR" sz="2800" dirty="0"/>
              <a:t> </a:t>
            </a:r>
            <a:r>
              <a:rPr lang="hr-HR" sz="2800" dirty="0" err="1"/>
              <a:t>out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G </a:t>
            </a:r>
            <a:r>
              <a:rPr lang="hr-HR" sz="2800" dirty="0" err="1"/>
              <a:t>into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sections</a:t>
            </a:r>
            <a:r>
              <a:rPr lang="hr-HR" sz="2800" b="1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5BBBB-18ED-FFD5-818F-6859309724E5}"/>
              </a:ext>
            </a:extLst>
          </p:cNvPr>
          <p:cNvSpPr txBox="1"/>
          <p:nvPr/>
        </p:nvSpPr>
        <p:spPr>
          <a:xfrm>
            <a:off x="5927997" y="5258803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Check</a:t>
            </a:r>
            <a:r>
              <a:rPr lang="hr-HR" sz="2800" dirty="0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930C8D-2F97-40BA-BD9C-916AFD14FB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/>
        </p:blipFill>
        <p:spPr>
          <a:xfrm>
            <a:off x="607427" y="3352534"/>
            <a:ext cx="4652177" cy="23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CF708-BC76-3A1A-6C51-E94FBA9A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55" y="-10964"/>
            <a:ext cx="10515600" cy="1325563"/>
          </a:xfrm>
        </p:spPr>
        <p:txBody>
          <a:bodyPr/>
          <a:lstStyle/>
          <a:p>
            <a:pPr algn="ctr"/>
            <a:r>
              <a:rPr lang="hr-HR" b="1" dirty="0" err="1">
                <a:solidFill>
                  <a:srgbClr val="C00000"/>
                </a:solidFill>
              </a:rPr>
              <a:t>Guess</a:t>
            </a: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b="1" dirty="0" err="1">
                <a:solidFill>
                  <a:srgbClr val="C00000"/>
                </a:solidFill>
              </a:rPr>
              <a:t>the</a:t>
            </a:r>
            <a:r>
              <a:rPr lang="hr-HR" b="1" dirty="0">
                <a:solidFill>
                  <a:srgbClr val="C00000"/>
                </a:solidFill>
              </a:rPr>
              <a:t> word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06B87-5D33-596B-A1BF-910E9743C941}"/>
              </a:ext>
            </a:extLst>
          </p:cNvPr>
          <p:cNvSpPr/>
          <p:nvPr/>
        </p:nvSpPr>
        <p:spPr>
          <a:xfrm>
            <a:off x="4057650" y="2614612"/>
            <a:ext cx="4229100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60399-EE9A-D255-59CE-AC24B2C4E632}"/>
              </a:ext>
            </a:extLst>
          </p:cNvPr>
          <p:cNvSpPr txBox="1"/>
          <p:nvPr/>
        </p:nvSpPr>
        <p:spPr>
          <a:xfrm>
            <a:off x="1724024" y="1372974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address</a:t>
            </a:r>
            <a:endParaRPr lang="hr-HR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7B3CC-2E4D-71A7-1D4B-30FE82A0C06E}"/>
              </a:ext>
            </a:extLst>
          </p:cNvPr>
          <p:cNvSpPr txBox="1"/>
          <p:nvPr/>
        </p:nvSpPr>
        <p:spPr>
          <a:xfrm>
            <a:off x="5338287" y="1062560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message</a:t>
            </a:r>
            <a:endParaRPr lang="hr-HR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C51444-F9A4-E004-CB3B-E57E4F2091AC}"/>
              </a:ext>
            </a:extLst>
          </p:cNvPr>
          <p:cNvSpPr txBox="1"/>
          <p:nvPr/>
        </p:nvSpPr>
        <p:spPr>
          <a:xfrm>
            <a:off x="8620125" y="1352450"/>
            <a:ext cx="20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attachment</a:t>
            </a:r>
            <a:endParaRPr lang="hr-HR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96287-8DD4-AE87-F40C-A440231D8518}"/>
              </a:ext>
            </a:extLst>
          </p:cNvPr>
          <p:cNvSpPr txBox="1"/>
          <p:nvPr/>
        </p:nvSpPr>
        <p:spPr>
          <a:xfrm>
            <a:off x="1243372" y="4846546"/>
            <a:ext cx="20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check</a:t>
            </a:r>
            <a:endParaRPr lang="hr-HR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E8CA1D-7449-2D45-7060-79EF4D457729}"/>
              </a:ext>
            </a:extLst>
          </p:cNvPr>
          <p:cNvSpPr txBox="1"/>
          <p:nvPr/>
        </p:nvSpPr>
        <p:spPr>
          <a:xfrm>
            <a:off x="838200" y="3119578"/>
            <a:ext cx="20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appliance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7CFF41-32F8-57B7-1195-99B6BB797894}"/>
              </a:ext>
            </a:extLst>
          </p:cNvPr>
          <p:cNvSpPr txBox="1"/>
          <p:nvPr/>
        </p:nvSpPr>
        <p:spPr>
          <a:xfrm>
            <a:off x="3448049" y="5562459"/>
            <a:ext cx="20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read</a:t>
            </a:r>
            <a:endParaRPr lang="hr-HR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3F04E-69A1-716D-A61C-7770600DFDD4}"/>
              </a:ext>
            </a:extLst>
          </p:cNvPr>
          <p:cNvSpPr txBox="1"/>
          <p:nvPr/>
        </p:nvSpPr>
        <p:spPr>
          <a:xfrm>
            <a:off x="5490802" y="5595002"/>
            <a:ext cx="20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send</a:t>
            </a:r>
            <a:endParaRPr lang="hr-HR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57795-71FC-A2A1-D43B-DAEBD6460572}"/>
              </a:ext>
            </a:extLst>
          </p:cNvPr>
          <p:cNvSpPr txBox="1"/>
          <p:nvPr/>
        </p:nvSpPr>
        <p:spPr>
          <a:xfrm>
            <a:off x="7533555" y="5260143"/>
            <a:ext cx="20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forward</a:t>
            </a:r>
            <a:endParaRPr lang="hr-HR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0E636A-4509-3E21-FDE7-AEA32EA01F9A}"/>
              </a:ext>
            </a:extLst>
          </p:cNvPr>
          <p:cNvSpPr txBox="1"/>
          <p:nvPr/>
        </p:nvSpPr>
        <p:spPr>
          <a:xfrm>
            <a:off x="9034822" y="4479459"/>
            <a:ext cx="20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write</a:t>
            </a:r>
            <a:endParaRPr lang="hr-HR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FBF15D-1AF5-812B-1A5A-0E81F6B6422A}"/>
              </a:ext>
            </a:extLst>
          </p:cNvPr>
          <p:cNvSpPr txBox="1"/>
          <p:nvPr/>
        </p:nvSpPr>
        <p:spPr>
          <a:xfrm>
            <a:off x="9368197" y="3134754"/>
            <a:ext cx="20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delete</a:t>
            </a:r>
            <a:endParaRPr lang="hr-HR" sz="28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D15B29-F134-DCCA-5E94-51C3BC3C2891}"/>
              </a:ext>
            </a:extLst>
          </p:cNvPr>
          <p:cNvCxnSpPr>
            <a:cxnSpLocks/>
          </p:cNvCxnSpPr>
          <p:nvPr/>
        </p:nvCxnSpPr>
        <p:spPr>
          <a:xfrm>
            <a:off x="3012102" y="1896194"/>
            <a:ext cx="893148" cy="789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441871-BAC1-1CBA-FF79-A1F8B71F2CB3}"/>
              </a:ext>
            </a:extLst>
          </p:cNvPr>
          <p:cNvCxnSpPr>
            <a:cxnSpLocks/>
          </p:cNvCxnSpPr>
          <p:nvPr/>
        </p:nvCxnSpPr>
        <p:spPr>
          <a:xfrm>
            <a:off x="2809516" y="3428999"/>
            <a:ext cx="10406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30EEEF-E2FA-95C9-10FF-69B655600DB1}"/>
              </a:ext>
            </a:extLst>
          </p:cNvPr>
          <p:cNvCxnSpPr>
            <a:cxnSpLocks/>
          </p:cNvCxnSpPr>
          <p:nvPr/>
        </p:nvCxnSpPr>
        <p:spPr>
          <a:xfrm flipV="1">
            <a:off x="2944267" y="4466809"/>
            <a:ext cx="1007565" cy="475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5EA4ED-9310-F9A4-440B-70D67A47E8BB}"/>
              </a:ext>
            </a:extLst>
          </p:cNvPr>
          <p:cNvCxnSpPr>
            <a:cxnSpLocks/>
          </p:cNvCxnSpPr>
          <p:nvPr/>
        </p:nvCxnSpPr>
        <p:spPr>
          <a:xfrm flipV="1">
            <a:off x="4567829" y="4531374"/>
            <a:ext cx="159725" cy="968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867F3C-647D-3F80-8054-8E8582EC4D40}"/>
              </a:ext>
            </a:extLst>
          </p:cNvPr>
          <p:cNvCxnSpPr>
            <a:cxnSpLocks/>
          </p:cNvCxnSpPr>
          <p:nvPr/>
        </p:nvCxnSpPr>
        <p:spPr>
          <a:xfrm flipH="1" flipV="1">
            <a:off x="6432296" y="4599639"/>
            <a:ext cx="33299" cy="10480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83686F-3D65-E436-58A4-71F7BB89D3B0}"/>
              </a:ext>
            </a:extLst>
          </p:cNvPr>
          <p:cNvCxnSpPr>
            <a:cxnSpLocks/>
          </p:cNvCxnSpPr>
          <p:nvPr/>
        </p:nvCxnSpPr>
        <p:spPr>
          <a:xfrm flipH="1" flipV="1">
            <a:off x="7858832" y="4511774"/>
            <a:ext cx="559993" cy="814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370097-02D7-E127-F95E-58BC56A5D98F}"/>
              </a:ext>
            </a:extLst>
          </p:cNvPr>
          <p:cNvCxnSpPr>
            <a:cxnSpLocks/>
          </p:cNvCxnSpPr>
          <p:nvPr/>
        </p:nvCxnSpPr>
        <p:spPr>
          <a:xfrm flipH="1" flipV="1">
            <a:off x="8691910" y="4124044"/>
            <a:ext cx="935651" cy="4755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B7D4D4-D289-59CA-9053-F666B4F77825}"/>
              </a:ext>
            </a:extLst>
          </p:cNvPr>
          <p:cNvCxnSpPr>
            <a:cxnSpLocks/>
          </p:cNvCxnSpPr>
          <p:nvPr/>
        </p:nvCxnSpPr>
        <p:spPr>
          <a:xfrm flipH="1" flipV="1">
            <a:off x="8620125" y="3425171"/>
            <a:ext cx="1007436" cy="3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CD6324-4EC3-891E-8986-41C68791CD10}"/>
              </a:ext>
            </a:extLst>
          </p:cNvPr>
          <p:cNvCxnSpPr>
            <a:cxnSpLocks/>
          </p:cNvCxnSpPr>
          <p:nvPr/>
        </p:nvCxnSpPr>
        <p:spPr>
          <a:xfrm flipH="1">
            <a:off x="7907893" y="1875670"/>
            <a:ext cx="712232" cy="6337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1356C91-3124-EFDA-9CC3-5D6D641B0CC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200299" y="1585780"/>
            <a:ext cx="1" cy="845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94DCCC0-F120-0536-35B2-23CA460B8709}"/>
              </a:ext>
            </a:extLst>
          </p:cNvPr>
          <p:cNvSpPr txBox="1"/>
          <p:nvPr/>
        </p:nvSpPr>
        <p:spPr>
          <a:xfrm>
            <a:off x="4855061" y="3106095"/>
            <a:ext cx="2663846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800" b="1" dirty="0"/>
              <a:t>ELECTRONIC</a:t>
            </a:r>
          </a:p>
        </p:txBody>
      </p:sp>
    </p:spTree>
    <p:extLst>
      <p:ext uri="{BB962C8B-B14F-4D97-AF65-F5344CB8AC3E}">
        <p14:creationId xmlns:p14="http://schemas.microsoft.com/office/powerpoint/2010/main" val="19903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/>
      <p:bldP spid="13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F4E0AD-D4C3-6B8F-A9B4-F0387D52DA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270" cy="6858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B4AE003-A72C-7914-A548-ACFAC7D7B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0" y="2402934"/>
            <a:ext cx="4661764" cy="16547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B14544-B4A7-80F8-852F-314E1E78341E}"/>
              </a:ext>
            </a:extLst>
          </p:cNvPr>
          <p:cNvSpPr txBox="1"/>
          <p:nvPr/>
        </p:nvSpPr>
        <p:spPr>
          <a:xfrm>
            <a:off x="6096000" y="24765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</a:t>
            </a:r>
            <a:r>
              <a:rPr lang="hr-HR" sz="2800" b="1" dirty="0"/>
              <a:t>i</a:t>
            </a:r>
            <a:r>
              <a:rPr lang="en-US" sz="2800" b="1" dirty="0" err="1"/>
              <a:t>ckly</a:t>
            </a:r>
            <a:r>
              <a:rPr lang="en-US" sz="2800" b="1" dirty="0"/>
              <a:t> read emails and messages in Task A. </a:t>
            </a:r>
            <a:endParaRPr lang="hr-HR" sz="2800" b="1" dirty="0"/>
          </a:p>
          <a:p>
            <a:r>
              <a:rPr lang="en-US" sz="2800" b="1" dirty="0"/>
              <a:t>Find out which two go together.</a:t>
            </a:r>
          </a:p>
          <a:p>
            <a:pPr algn="just"/>
            <a:r>
              <a:rPr lang="en-US" sz="2800" b="1" dirty="0"/>
              <a:t>Match 1, 2 ,3 with A, B, 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15798-20A3-8C19-A0A3-05E9100D9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2" y="1402351"/>
            <a:ext cx="4813980" cy="53105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FDA0B7-25F8-FDC3-3840-7C1D031931CB}"/>
              </a:ext>
            </a:extLst>
          </p:cNvPr>
          <p:cNvSpPr txBox="1"/>
          <p:nvPr/>
        </p:nvSpPr>
        <p:spPr>
          <a:xfrm>
            <a:off x="7836024" y="3051699"/>
            <a:ext cx="3518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37EB2-8516-16C0-A743-689BC37CE5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1596" r="3613" b="2810"/>
          <a:stretch/>
        </p:blipFill>
        <p:spPr>
          <a:xfrm>
            <a:off x="5086442" y="2580620"/>
            <a:ext cx="2218715" cy="41323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4E43F1-65B0-FA52-C7B5-D24A87296B1C}"/>
              </a:ext>
            </a:extLst>
          </p:cNvPr>
          <p:cNvSpPr txBox="1"/>
          <p:nvPr/>
        </p:nvSpPr>
        <p:spPr>
          <a:xfrm>
            <a:off x="618273" y="2211288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E4BC61-2B9C-16A5-7112-8DBE21E947D2}"/>
              </a:ext>
            </a:extLst>
          </p:cNvPr>
          <p:cNvSpPr txBox="1"/>
          <p:nvPr/>
        </p:nvSpPr>
        <p:spPr>
          <a:xfrm>
            <a:off x="618272" y="4688901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38E8D-5DBC-CB53-F70D-E7A22DA308E7}"/>
              </a:ext>
            </a:extLst>
          </p:cNvPr>
          <p:cNvSpPr txBox="1"/>
          <p:nvPr/>
        </p:nvSpPr>
        <p:spPr>
          <a:xfrm>
            <a:off x="2809023" y="1587017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572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3935FE-D61A-4CB4-2140-396BE5351C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5450" cy="68606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1EB59-742A-93FA-366A-FC86145B4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0687" y="1085850"/>
            <a:ext cx="6209838" cy="468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 err="1"/>
              <a:t>Translate</a:t>
            </a:r>
            <a:r>
              <a:rPr lang="hr-HR" b="1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(a plane) </a:t>
            </a:r>
            <a:r>
              <a:rPr lang="hr-HR" dirty="0"/>
              <a:t>                          </a:t>
            </a:r>
            <a:r>
              <a:rPr lang="hr-HR" dirty="0">
                <a:solidFill>
                  <a:srgbClr val="0070C0"/>
                </a:solidFill>
              </a:rPr>
              <a:t>(zrakoplov) </a:t>
            </a:r>
          </a:p>
          <a:p>
            <a:pPr marL="0" indent="0">
              <a:buNone/>
            </a:pPr>
            <a:r>
              <a:rPr lang="en-US" dirty="0"/>
              <a:t>lands / takes off –</a:t>
            </a:r>
            <a:r>
              <a:rPr lang="hr-HR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slijeće</a:t>
            </a:r>
            <a:r>
              <a:rPr lang="en-US" dirty="0">
                <a:solidFill>
                  <a:schemeClr val="accent1"/>
                </a:solidFill>
              </a:rPr>
              <a:t> / </a:t>
            </a:r>
            <a:r>
              <a:rPr lang="en-US" dirty="0" err="1">
                <a:solidFill>
                  <a:schemeClr val="accent1"/>
                </a:solidFill>
              </a:rPr>
              <a:t>polijeće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airport – </a:t>
            </a:r>
            <a:r>
              <a:rPr lang="en-US" dirty="0" err="1">
                <a:solidFill>
                  <a:schemeClr val="accent1"/>
                </a:solidFill>
              </a:rPr>
              <a:t>zračna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luka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flight – </a:t>
            </a:r>
            <a:r>
              <a:rPr lang="en-US" dirty="0">
                <a:solidFill>
                  <a:schemeClr val="accent1"/>
                </a:solidFill>
              </a:rPr>
              <a:t>let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hr-HR" dirty="0"/>
              <a:t>m</a:t>
            </a:r>
            <a:r>
              <a:rPr lang="en-US" dirty="0" err="1"/>
              <a:t>ove</a:t>
            </a:r>
            <a:r>
              <a:rPr lang="en-US" dirty="0"/>
              <a:t> in / to – </a:t>
            </a:r>
            <a:r>
              <a:rPr lang="en-US" dirty="0" err="1">
                <a:solidFill>
                  <a:schemeClr val="accent1"/>
                </a:solidFill>
              </a:rPr>
              <a:t>useliti</a:t>
            </a:r>
            <a:r>
              <a:rPr lang="en-US" dirty="0">
                <a:solidFill>
                  <a:schemeClr val="accent1"/>
                </a:solidFill>
              </a:rPr>
              <a:t> / </a:t>
            </a:r>
            <a:r>
              <a:rPr lang="en-US" dirty="0" err="1">
                <a:solidFill>
                  <a:schemeClr val="accent1"/>
                </a:solidFill>
              </a:rPr>
              <a:t>preseliti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advice – </a:t>
            </a:r>
            <a:r>
              <a:rPr lang="en-US" dirty="0" err="1">
                <a:solidFill>
                  <a:schemeClr val="accent1"/>
                </a:solidFill>
              </a:rPr>
              <a:t>savjet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decorate – </a:t>
            </a:r>
            <a:r>
              <a:rPr lang="en-US" dirty="0" err="1">
                <a:solidFill>
                  <a:schemeClr val="accent1"/>
                </a:solidFill>
              </a:rPr>
              <a:t>ukrasiti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accept an </a:t>
            </a:r>
            <a:r>
              <a:rPr lang="en-US" dirty="0" err="1"/>
              <a:t>invitataion</a:t>
            </a:r>
            <a:r>
              <a:rPr lang="en-US" dirty="0"/>
              <a:t> – </a:t>
            </a:r>
            <a:r>
              <a:rPr lang="en-US" dirty="0" err="1">
                <a:solidFill>
                  <a:schemeClr val="accent1"/>
                </a:solidFill>
              </a:rPr>
              <a:t>prihvatiti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poziv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3935FE-D61A-4CB4-2140-396BE5351C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5450" cy="68606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0320F-B5E9-EE64-BD09-3C9022300BE6}"/>
              </a:ext>
            </a:extLst>
          </p:cNvPr>
          <p:cNvSpPr txBox="1"/>
          <p:nvPr/>
        </p:nvSpPr>
        <p:spPr>
          <a:xfrm>
            <a:off x="6210299" y="142875"/>
            <a:ext cx="55348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Read emails and messages from Task A again and find the following expressions: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Jedva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čekam</a:t>
            </a:r>
            <a:r>
              <a:rPr lang="en-US" sz="2800" dirty="0">
                <a:solidFill>
                  <a:srgbClr val="0070C0"/>
                </a:solidFill>
              </a:rPr>
              <a:t> da </a:t>
            </a:r>
            <a:r>
              <a:rPr lang="en-US" sz="2800" dirty="0" err="1">
                <a:solidFill>
                  <a:srgbClr val="0070C0"/>
                </a:solidFill>
              </a:rPr>
              <a:t>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vidim</a:t>
            </a:r>
            <a:r>
              <a:rPr lang="en-US" sz="2800" dirty="0">
                <a:solidFill>
                  <a:srgbClr val="0070C0"/>
                </a:solidFill>
              </a:rPr>
              <a:t>!</a:t>
            </a:r>
          </a:p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Vidimo</a:t>
            </a:r>
            <a:r>
              <a:rPr lang="en-US" sz="2800" dirty="0">
                <a:solidFill>
                  <a:srgbClr val="0070C0"/>
                </a:solidFill>
              </a:rPr>
              <a:t> se </a:t>
            </a:r>
            <a:r>
              <a:rPr lang="en-US" sz="2800" dirty="0" err="1">
                <a:solidFill>
                  <a:srgbClr val="0070C0"/>
                </a:solidFill>
              </a:rPr>
              <a:t>uskoro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3. </a:t>
            </a:r>
            <a:r>
              <a:rPr lang="en-US" sz="2800" dirty="0" err="1">
                <a:solidFill>
                  <a:srgbClr val="0070C0"/>
                </a:solidFill>
              </a:rPr>
              <a:t>Nazvat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ću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te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4. A </a:t>
            </a:r>
            <a:r>
              <a:rPr lang="en-US" sz="2800" dirty="0" err="1">
                <a:solidFill>
                  <a:srgbClr val="0070C0"/>
                </a:solidFill>
              </a:rPr>
              <a:t>što</a:t>
            </a:r>
            <a:r>
              <a:rPr lang="en-US" sz="2800" dirty="0">
                <a:solidFill>
                  <a:srgbClr val="0070C0"/>
                </a:solidFill>
              </a:rPr>
              <a:t> se </a:t>
            </a:r>
            <a:r>
              <a:rPr lang="en-US" sz="2800" dirty="0" err="1">
                <a:solidFill>
                  <a:srgbClr val="0070C0"/>
                </a:solidFill>
              </a:rPr>
              <a:t>tiče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detalja</a:t>
            </a:r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6A368-7250-BE08-887E-CB272383E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" y="0"/>
            <a:ext cx="4455286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F4602D-D0A6-25DB-EA7F-1FB930A0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47" y="2019764"/>
            <a:ext cx="2740120" cy="47810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1CD290-F1CC-7E90-2B1D-23692400120A}"/>
              </a:ext>
            </a:extLst>
          </p:cNvPr>
          <p:cNvSpPr txBox="1"/>
          <p:nvPr/>
        </p:nvSpPr>
        <p:spPr>
          <a:xfrm>
            <a:off x="6210300" y="3429000"/>
            <a:ext cx="461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3B585-2E46-E022-0F29-A3F3EF13CF7C}"/>
              </a:ext>
            </a:extLst>
          </p:cNvPr>
          <p:cNvSpPr txBox="1"/>
          <p:nvPr/>
        </p:nvSpPr>
        <p:spPr>
          <a:xfrm>
            <a:off x="6095999" y="3952220"/>
            <a:ext cx="5826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1 I can't wait to see you!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2 See you soon.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3 I'll give you a ring. / I'll phone you.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4 As for the details…</a:t>
            </a:r>
          </a:p>
        </p:txBody>
      </p:sp>
    </p:spTree>
    <p:extLst>
      <p:ext uri="{BB962C8B-B14F-4D97-AF65-F5344CB8AC3E}">
        <p14:creationId xmlns:p14="http://schemas.microsoft.com/office/powerpoint/2010/main" val="19517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3935FE-D61A-4CB4-2140-396BE5351C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8"/>
            <a:ext cx="5505450" cy="68606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1EB59-742A-93FA-366A-FC86145B4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9424" y="413737"/>
            <a:ext cx="5619750" cy="109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Correct the sentences in Task B. Write in your notebook.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FA961-FC56-2BE2-343A-2A19FC85E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5" y="2083064"/>
            <a:ext cx="4590525" cy="26918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1C0289A-6D13-725B-A8C9-A5B40D1B2C56}"/>
              </a:ext>
            </a:extLst>
          </p:cNvPr>
          <p:cNvSpPr txBox="1">
            <a:spLocks/>
          </p:cNvSpPr>
          <p:nvPr/>
        </p:nvSpPr>
        <p:spPr>
          <a:xfrm>
            <a:off x="5505449" y="1364109"/>
            <a:ext cx="6399505" cy="5080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Check.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u="sng" dirty="0">
                <a:solidFill>
                  <a:srgbClr val="FF0000"/>
                </a:solidFill>
              </a:rPr>
              <a:t>Patrick</a:t>
            </a:r>
            <a:r>
              <a:rPr lang="en-US" dirty="0">
                <a:solidFill>
                  <a:srgbClr val="FF0000"/>
                </a:solidFill>
              </a:rPr>
              <a:t> is coming back from the USA.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 Andy is shooting a </a:t>
            </a:r>
            <a:r>
              <a:rPr lang="en-US" u="sng" dirty="0">
                <a:solidFill>
                  <a:srgbClr val="FF0000"/>
                </a:solidFill>
              </a:rPr>
              <a:t>documentary</a:t>
            </a:r>
            <a:r>
              <a:rPr lang="en-US" dirty="0">
                <a:solidFill>
                  <a:srgbClr val="FF0000"/>
                </a:solidFill>
              </a:rPr>
              <a:t> in Scotland.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 Patrick is sitting in </a:t>
            </a:r>
            <a:r>
              <a:rPr lang="en-US" u="sng" dirty="0">
                <a:solidFill>
                  <a:srgbClr val="FF0000"/>
                </a:solidFill>
              </a:rPr>
              <a:t>Central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Park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 We are writing a final </a:t>
            </a:r>
            <a:r>
              <a:rPr lang="en-US" u="sng" dirty="0" err="1">
                <a:solidFill>
                  <a:srgbClr val="FF0000"/>
                </a:solidFill>
              </a:rPr>
              <a:t>histroy</a:t>
            </a:r>
            <a:r>
              <a:rPr lang="en-US" dirty="0">
                <a:solidFill>
                  <a:srgbClr val="FF0000"/>
                </a:solidFill>
              </a:rPr>
              <a:t> test next week.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 The McDonnells are moving to a new house in a couple of </a:t>
            </a:r>
            <a:r>
              <a:rPr lang="en-US" u="sng" dirty="0">
                <a:solidFill>
                  <a:srgbClr val="FF0000"/>
                </a:solidFill>
              </a:rPr>
              <a:t>days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7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3935FE-D61A-4CB4-2140-396BE5351C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8"/>
            <a:ext cx="5505450" cy="68606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3785A-C9DE-832A-C69D-F0BDBC2D6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0" y="1813603"/>
            <a:ext cx="4774116" cy="36123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E693F1B-E4C1-43C8-62C0-C5D37B201E88}"/>
              </a:ext>
            </a:extLst>
          </p:cNvPr>
          <p:cNvSpPr txBox="1">
            <a:spLocks/>
          </p:cNvSpPr>
          <p:nvPr/>
        </p:nvSpPr>
        <p:spPr>
          <a:xfrm>
            <a:off x="5714289" y="241311"/>
            <a:ext cx="6306076" cy="655010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b="1" dirty="0">
                <a:solidFill>
                  <a:srgbClr val="FFC000"/>
                </a:solidFill>
              </a:rPr>
              <a:t>LANGUAGE FOCUS</a:t>
            </a:r>
          </a:p>
          <a:p>
            <a:r>
              <a:rPr lang="en-US" sz="2600" b="1" dirty="0"/>
              <a:t>We use the Present Continuous to talk about</a:t>
            </a:r>
            <a:r>
              <a:rPr lang="hr-HR" sz="2600" b="1" dirty="0"/>
              <a:t> </a:t>
            </a:r>
            <a:r>
              <a:rPr lang="hr-HR" sz="2600" b="1" dirty="0" err="1"/>
              <a:t>an</a:t>
            </a:r>
            <a:r>
              <a:rPr lang="hr-HR" sz="2600" b="1" dirty="0"/>
              <a:t> </a:t>
            </a:r>
            <a:r>
              <a:rPr lang="en-US" sz="2600" b="1" dirty="0"/>
              <a:t>action happening now</a:t>
            </a:r>
            <a:r>
              <a:rPr lang="hr-HR" sz="2600" b="1" dirty="0"/>
              <a:t>.</a:t>
            </a:r>
          </a:p>
          <a:p>
            <a:pPr marL="0" indent="0" algn="ctr">
              <a:buNone/>
            </a:pPr>
            <a:r>
              <a:rPr lang="hr-HR" sz="2600" dirty="0"/>
              <a:t>AM/IS/ARE + -ING</a:t>
            </a:r>
          </a:p>
          <a:p>
            <a:pPr marL="0" indent="0" algn="ctr">
              <a:buNone/>
            </a:pPr>
            <a:r>
              <a:rPr lang="hr-HR" sz="2600" dirty="0" err="1">
                <a:highlight>
                  <a:srgbClr val="FFFF00"/>
                </a:highlight>
              </a:rPr>
              <a:t>I’</a:t>
            </a:r>
            <a:r>
              <a:rPr lang="hr-HR" sz="2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m</a:t>
            </a:r>
            <a:r>
              <a:rPr lang="hr-HR" sz="2600" dirty="0">
                <a:highlight>
                  <a:srgbClr val="FFFF00"/>
                </a:highlight>
              </a:rPr>
              <a:t> </a:t>
            </a:r>
            <a:r>
              <a:rPr lang="hr-HR" sz="2600" dirty="0" err="1">
                <a:highlight>
                  <a:srgbClr val="FFFF00"/>
                </a:highlight>
              </a:rPr>
              <a:t>watch</a:t>
            </a:r>
            <a:r>
              <a:rPr lang="hr-HR" sz="2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ing</a:t>
            </a:r>
            <a:r>
              <a:rPr lang="hr-HR" sz="2600" b="1" dirty="0">
                <a:highlight>
                  <a:srgbClr val="FFFF00"/>
                </a:highlight>
              </a:rPr>
              <a:t> </a:t>
            </a:r>
            <a:r>
              <a:rPr lang="hr-HR" sz="2600" dirty="0">
                <a:highlight>
                  <a:srgbClr val="FFFF00"/>
                </a:highlight>
              </a:rPr>
              <a:t>TV </a:t>
            </a:r>
            <a:r>
              <a:rPr lang="hr-HR" sz="2600" dirty="0" err="1">
                <a:highlight>
                  <a:srgbClr val="FFFF00"/>
                </a:highlight>
              </a:rPr>
              <a:t>now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endParaRPr lang="hr-HR" sz="2600" b="1" dirty="0"/>
          </a:p>
          <a:p>
            <a:r>
              <a:rPr lang="hr-HR" sz="2600" b="1" dirty="0" err="1"/>
              <a:t>We</a:t>
            </a:r>
            <a:r>
              <a:rPr lang="hr-HR" sz="2600" b="1" dirty="0"/>
              <a:t> </a:t>
            </a:r>
            <a:r>
              <a:rPr lang="hr-HR" sz="2600" b="1" dirty="0" err="1"/>
              <a:t>can</a:t>
            </a:r>
            <a:r>
              <a:rPr lang="hr-HR" sz="2600" b="1" dirty="0"/>
              <a:t> </a:t>
            </a:r>
            <a:r>
              <a:rPr lang="hr-HR" sz="2600" b="1" dirty="0" err="1"/>
              <a:t>also</a:t>
            </a:r>
            <a:r>
              <a:rPr lang="hr-HR" sz="2600" b="1" dirty="0"/>
              <a:t> use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Present</a:t>
            </a:r>
            <a:r>
              <a:rPr lang="hr-HR" sz="2600" b="1" dirty="0"/>
              <a:t> </a:t>
            </a:r>
            <a:r>
              <a:rPr lang="hr-HR" sz="2600" b="1" dirty="0" err="1"/>
              <a:t>Continuous</a:t>
            </a:r>
            <a:r>
              <a:rPr lang="hr-HR" sz="2600" b="1" dirty="0"/>
              <a:t> </a:t>
            </a:r>
            <a:r>
              <a:rPr lang="hr-HR" sz="2600" b="1" dirty="0" err="1"/>
              <a:t>when</a:t>
            </a:r>
            <a:r>
              <a:rPr lang="hr-HR" sz="2600" b="1" dirty="0"/>
              <a:t> </a:t>
            </a:r>
            <a:r>
              <a:rPr lang="hr-HR" sz="2600" b="1" dirty="0" err="1"/>
              <a:t>talking</a:t>
            </a:r>
            <a:r>
              <a:rPr lang="hr-HR" sz="2600" b="1" dirty="0"/>
              <a:t> </a:t>
            </a:r>
            <a:r>
              <a:rPr lang="hr-HR" sz="2600" b="1" dirty="0" err="1"/>
              <a:t>about</a:t>
            </a:r>
            <a:r>
              <a:rPr lang="hr-HR" sz="2600" b="1" dirty="0"/>
              <a:t> </a:t>
            </a:r>
            <a:r>
              <a:rPr lang="hr-HR" sz="2600" b="1" u="sng" dirty="0" err="1">
                <a:solidFill>
                  <a:srgbClr val="FF0000"/>
                </a:solidFill>
              </a:rPr>
              <a:t>fixed</a:t>
            </a:r>
            <a:r>
              <a:rPr lang="hr-HR" sz="2600" b="1" u="sng" dirty="0">
                <a:solidFill>
                  <a:srgbClr val="FF0000"/>
                </a:solidFill>
              </a:rPr>
              <a:t> </a:t>
            </a:r>
            <a:r>
              <a:rPr lang="hr-HR" sz="2600" b="1" u="sng" dirty="0" err="1">
                <a:solidFill>
                  <a:srgbClr val="FF0000"/>
                </a:solidFill>
              </a:rPr>
              <a:t>plans</a:t>
            </a:r>
            <a:r>
              <a:rPr lang="hr-HR" sz="2600" b="1" u="sng" dirty="0">
                <a:solidFill>
                  <a:srgbClr val="FF0000"/>
                </a:solidFill>
              </a:rPr>
              <a:t> </a:t>
            </a:r>
            <a:r>
              <a:rPr lang="hr-HR" sz="2600" b="1" u="sng" dirty="0" err="1">
                <a:solidFill>
                  <a:srgbClr val="FF0000"/>
                </a:solidFill>
              </a:rPr>
              <a:t>in</a:t>
            </a:r>
            <a:r>
              <a:rPr lang="hr-HR" sz="2600" b="1" u="sng" dirty="0">
                <a:solidFill>
                  <a:srgbClr val="FF0000"/>
                </a:solidFill>
              </a:rPr>
              <a:t> </a:t>
            </a:r>
            <a:r>
              <a:rPr lang="hr-HR" sz="2600" b="1" u="sng" dirty="0" err="1">
                <a:solidFill>
                  <a:srgbClr val="FF0000"/>
                </a:solidFill>
              </a:rPr>
              <a:t>the</a:t>
            </a:r>
            <a:r>
              <a:rPr lang="hr-HR" sz="2600" b="1" u="sng" dirty="0">
                <a:solidFill>
                  <a:srgbClr val="FF0000"/>
                </a:solidFill>
              </a:rPr>
              <a:t> future</a:t>
            </a:r>
            <a:r>
              <a:rPr lang="hr-HR" sz="2600" b="1" dirty="0"/>
              <a:t>. ‘</a:t>
            </a:r>
            <a:r>
              <a:rPr lang="hr-HR" sz="2600" b="1" dirty="0" err="1"/>
              <a:t>Fixed</a:t>
            </a:r>
            <a:r>
              <a:rPr lang="hr-HR" sz="2600" b="1" dirty="0"/>
              <a:t> </a:t>
            </a:r>
            <a:r>
              <a:rPr lang="hr-HR" sz="2600" b="1" dirty="0" err="1"/>
              <a:t>plans</a:t>
            </a:r>
            <a:r>
              <a:rPr lang="hr-HR" sz="2600" b="1" dirty="0"/>
              <a:t>’ </a:t>
            </a:r>
            <a:r>
              <a:rPr lang="hr-HR" sz="2600" b="1" dirty="0" err="1"/>
              <a:t>usually</a:t>
            </a:r>
            <a:r>
              <a:rPr lang="hr-HR" sz="2600" b="1" dirty="0"/>
              <a:t> </a:t>
            </a:r>
            <a:r>
              <a:rPr lang="hr-HR" sz="2600" b="1" dirty="0" err="1"/>
              <a:t>involve</a:t>
            </a:r>
            <a:r>
              <a:rPr lang="hr-HR" sz="2600" b="1" dirty="0"/>
              <a:t> a </a:t>
            </a:r>
            <a:r>
              <a:rPr lang="hr-HR" sz="2600" b="1" dirty="0" err="1"/>
              <a:t>definite</a:t>
            </a:r>
            <a:r>
              <a:rPr lang="hr-HR" sz="2600" b="1" dirty="0"/>
              <a:t> time </a:t>
            </a:r>
            <a:r>
              <a:rPr lang="hr-HR" sz="2600" b="1" dirty="0" err="1"/>
              <a:t>or</a:t>
            </a:r>
            <a:r>
              <a:rPr lang="hr-HR" sz="2600" b="1" dirty="0"/>
              <a:t> place.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Present continuous je glagolsko vrijeme </a:t>
            </a:r>
            <a:r>
              <a:rPr lang="hr-HR" sz="2000" dirty="0">
                <a:solidFill>
                  <a:schemeClr val="accent1"/>
                </a:solidFill>
              </a:rPr>
              <a:t>koje koristimo za izražavanje </a:t>
            </a:r>
            <a:r>
              <a:rPr lang="hr-HR" sz="2000" u="sng" dirty="0">
                <a:solidFill>
                  <a:schemeClr val="accent1"/>
                </a:solidFill>
              </a:rPr>
              <a:t>buduće radnje koju smo već isplanirali.</a:t>
            </a:r>
            <a:r>
              <a:rPr lang="hr-HR" sz="2000" dirty="0">
                <a:solidFill>
                  <a:schemeClr val="accent1"/>
                </a:solidFill>
              </a:rPr>
              <a:t> Ta buduća radnja u </a:t>
            </a:r>
            <a:r>
              <a:rPr lang="hr-HR" sz="2000" dirty="0" err="1">
                <a:solidFill>
                  <a:schemeClr val="accent1"/>
                </a:solidFill>
              </a:rPr>
              <a:t>Present</a:t>
            </a:r>
            <a:r>
              <a:rPr lang="hr-HR" sz="2000" dirty="0">
                <a:solidFill>
                  <a:schemeClr val="accent1"/>
                </a:solidFill>
              </a:rPr>
              <a:t> </a:t>
            </a:r>
            <a:r>
              <a:rPr lang="hr-HR" sz="2000" dirty="0" err="1">
                <a:solidFill>
                  <a:schemeClr val="accent1"/>
                </a:solidFill>
              </a:rPr>
              <a:t>Continuousu</a:t>
            </a:r>
            <a:r>
              <a:rPr lang="hr-HR" sz="2000" dirty="0">
                <a:solidFill>
                  <a:schemeClr val="accent1"/>
                </a:solidFill>
              </a:rPr>
              <a:t> obično ima jasno određeno vrijeme i mjesto odvijanja u budućnosti.</a:t>
            </a:r>
          </a:p>
          <a:p>
            <a:pPr marL="0" indent="0" algn="ctr">
              <a:buNone/>
            </a:pPr>
            <a:r>
              <a:rPr lang="hr-HR" sz="2400" dirty="0" err="1">
                <a:highlight>
                  <a:srgbClr val="FFFF00"/>
                </a:highlight>
              </a:rPr>
              <a:t>I</a:t>
            </a:r>
            <a:r>
              <a:rPr lang="hr-HR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’m</a:t>
            </a:r>
            <a:r>
              <a:rPr lang="hr-HR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r-HR" sz="2400" dirty="0" err="1">
                <a:highlight>
                  <a:srgbClr val="FFFF00"/>
                </a:highlight>
              </a:rPr>
              <a:t>visit</a:t>
            </a:r>
            <a:r>
              <a:rPr lang="hr-HR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ing</a:t>
            </a:r>
            <a:r>
              <a:rPr lang="hr-HR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r-HR" sz="2400" dirty="0" err="1">
                <a:highlight>
                  <a:srgbClr val="FFFF00"/>
                </a:highlight>
              </a:rPr>
              <a:t>my</a:t>
            </a:r>
            <a:r>
              <a:rPr lang="hr-HR" sz="2400" dirty="0">
                <a:highlight>
                  <a:srgbClr val="FFFF00"/>
                </a:highlight>
              </a:rPr>
              <a:t> </a:t>
            </a:r>
            <a:r>
              <a:rPr lang="hr-HR" sz="2400" dirty="0" err="1">
                <a:highlight>
                  <a:srgbClr val="FFFF00"/>
                </a:highlight>
              </a:rPr>
              <a:t>grandparents</a:t>
            </a:r>
            <a:r>
              <a:rPr lang="hr-HR" sz="2400" dirty="0">
                <a:highlight>
                  <a:srgbClr val="FFFF00"/>
                </a:highlight>
              </a:rPr>
              <a:t> </a:t>
            </a:r>
            <a:r>
              <a:rPr lang="hr-HR" sz="2400" dirty="0" err="1">
                <a:highlight>
                  <a:srgbClr val="FFFF00"/>
                </a:highlight>
              </a:rPr>
              <a:t>next</a:t>
            </a:r>
            <a:r>
              <a:rPr lang="hr-HR" sz="2400" dirty="0">
                <a:highlight>
                  <a:srgbClr val="FFFF00"/>
                </a:highlight>
              </a:rPr>
              <a:t> </a:t>
            </a:r>
            <a:r>
              <a:rPr lang="hr-HR" sz="2400" dirty="0" err="1">
                <a:highlight>
                  <a:srgbClr val="FFFF00"/>
                </a:highlight>
              </a:rPr>
              <a:t>week</a:t>
            </a:r>
            <a:r>
              <a:rPr lang="hr-HR" sz="2400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89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68514E8-0659-C159-94B1-5AF8312D7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5450" cy="686063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C0EC8D-B132-B160-BC44-C08A6A2D0B04}"/>
              </a:ext>
            </a:extLst>
          </p:cNvPr>
          <p:cNvSpPr txBox="1">
            <a:spLocks/>
          </p:cNvSpPr>
          <p:nvPr/>
        </p:nvSpPr>
        <p:spPr>
          <a:xfrm>
            <a:off x="6026229" y="1013398"/>
            <a:ext cx="5850750" cy="941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err="1"/>
              <a:t>Underline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continuous</a:t>
            </a:r>
            <a:r>
              <a:rPr lang="hr-HR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B.</a:t>
            </a:r>
            <a:endParaRPr lang="hr-HR" b="1" u="sng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281F49-1F48-0189-EE0C-C6E698294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" y="1861844"/>
            <a:ext cx="5345032" cy="31343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4FCC64-8797-D659-C86B-451F65197616}"/>
              </a:ext>
            </a:extLst>
          </p:cNvPr>
          <p:cNvSpPr txBox="1">
            <a:spLocks/>
          </p:cNvSpPr>
          <p:nvPr/>
        </p:nvSpPr>
        <p:spPr>
          <a:xfrm>
            <a:off x="6069449" y="2494424"/>
            <a:ext cx="5505451" cy="659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dirty="0" err="1"/>
              <a:t>Check</a:t>
            </a:r>
            <a:r>
              <a:rPr lang="hr-HR" dirty="0"/>
              <a:t>.</a:t>
            </a:r>
            <a:endParaRPr lang="hr-HR" u="sng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B52A05-E0EC-3350-8926-B93FDF681AE0}"/>
              </a:ext>
            </a:extLst>
          </p:cNvPr>
          <p:cNvCxnSpPr/>
          <p:nvPr/>
        </p:nvCxnSpPr>
        <p:spPr>
          <a:xfrm>
            <a:off x="1233996" y="2618913"/>
            <a:ext cx="8078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6D5D88-19EB-6086-4362-1C2864DC6AC3}"/>
              </a:ext>
            </a:extLst>
          </p:cNvPr>
          <p:cNvCxnSpPr>
            <a:cxnSpLocks/>
          </p:cNvCxnSpPr>
          <p:nvPr/>
        </p:nvCxnSpPr>
        <p:spPr>
          <a:xfrm>
            <a:off x="1155577" y="2957744"/>
            <a:ext cx="101057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343FED-DD22-ADF0-0F79-CEEB250416A2}"/>
              </a:ext>
            </a:extLst>
          </p:cNvPr>
          <p:cNvCxnSpPr/>
          <p:nvPr/>
        </p:nvCxnSpPr>
        <p:spPr>
          <a:xfrm>
            <a:off x="1358283" y="3623569"/>
            <a:ext cx="8078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A6E523-5E37-FAAE-7476-BB695DE64732}"/>
              </a:ext>
            </a:extLst>
          </p:cNvPr>
          <p:cNvCxnSpPr>
            <a:cxnSpLocks/>
          </p:cNvCxnSpPr>
          <p:nvPr/>
        </p:nvCxnSpPr>
        <p:spPr>
          <a:xfrm>
            <a:off x="1080116" y="3925409"/>
            <a:ext cx="9617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879E63-2288-D6C6-9977-86FCEEC0DDC4}"/>
              </a:ext>
            </a:extLst>
          </p:cNvPr>
          <p:cNvCxnSpPr>
            <a:cxnSpLocks/>
          </p:cNvCxnSpPr>
          <p:nvPr/>
        </p:nvCxnSpPr>
        <p:spPr>
          <a:xfrm>
            <a:off x="2177636" y="4582357"/>
            <a:ext cx="11426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3BA8B6F-303B-7BA1-AD05-807ED0D7D6BB}"/>
              </a:ext>
            </a:extLst>
          </p:cNvPr>
          <p:cNvSpPr txBox="1">
            <a:spLocks/>
          </p:cNvSpPr>
          <p:nvPr/>
        </p:nvSpPr>
        <p:spPr>
          <a:xfrm>
            <a:off x="6026229" y="3163848"/>
            <a:ext cx="5850749" cy="131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C. Do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refer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(P) </a:t>
            </a:r>
            <a:r>
              <a:rPr lang="hr-HR" dirty="0" err="1"/>
              <a:t>or</a:t>
            </a:r>
            <a:r>
              <a:rPr lang="hr-HR" dirty="0"/>
              <a:t> future (F)?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5F8BB3-7619-BF85-A0A7-98705507E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9" y="1824037"/>
            <a:ext cx="4814890" cy="32099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2C2597A-C917-E558-0BAA-18997D5DCE42}"/>
              </a:ext>
            </a:extLst>
          </p:cNvPr>
          <p:cNvSpPr txBox="1">
            <a:spLocks/>
          </p:cNvSpPr>
          <p:nvPr/>
        </p:nvSpPr>
        <p:spPr>
          <a:xfrm>
            <a:off x="6096000" y="4713910"/>
            <a:ext cx="5505451" cy="659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dirty="0" err="1"/>
              <a:t>Check</a:t>
            </a:r>
            <a:r>
              <a:rPr lang="hr-HR" dirty="0"/>
              <a:t>.</a:t>
            </a:r>
            <a:endParaRPr lang="hr-HR" u="sng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EFF390-014F-D2DF-72CA-3D8B4DFB45B1}"/>
              </a:ext>
            </a:extLst>
          </p:cNvPr>
          <p:cNvSpPr txBox="1"/>
          <p:nvPr/>
        </p:nvSpPr>
        <p:spPr>
          <a:xfrm>
            <a:off x="3803244" y="2533650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A5D8C-8D7F-E12E-A27D-1ADE6B50EAB5}"/>
              </a:ext>
            </a:extLst>
          </p:cNvPr>
          <p:cNvSpPr txBox="1"/>
          <p:nvPr/>
        </p:nvSpPr>
        <p:spPr>
          <a:xfrm>
            <a:off x="3003144" y="2979182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B3229-F458-4716-A8EE-04ACCBC9E71D}"/>
              </a:ext>
            </a:extLst>
          </p:cNvPr>
          <p:cNvSpPr txBox="1"/>
          <p:nvPr/>
        </p:nvSpPr>
        <p:spPr>
          <a:xfrm>
            <a:off x="698094" y="3648075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50C4D6-9E11-CC19-7A79-2C2EBC8CCEA2}"/>
              </a:ext>
            </a:extLst>
          </p:cNvPr>
          <p:cNvSpPr txBox="1"/>
          <p:nvPr/>
        </p:nvSpPr>
        <p:spPr>
          <a:xfrm>
            <a:off x="3767913" y="4124325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770144-F266-0EF9-185F-A79F17F779F8}"/>
              </a:ext>
            </a:extLst>
          </p:cNvPr>
          <p:cNvSpPr txBox="1"/>
          <p:nvPr/>
        </p:nvSpPr>
        <p:spPr>
          <a:xfrm>
            <a:off x="3767912" y="4525923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EE2E419-416F-CCFF-391B-A9C457BC87A6}"/>
              </a:ext>
            </a:extLst>
          </p:cNvPr>
          <p:cNvSpPr txBox="1">
            <a:spLocks/>
          </p:cNvSpPr>
          <p:nvPr/>
        </p:nvSpPr>
        <p:spPr>
          <a:xfrm>
            <a:off x="6096000" y="5629826"/>
            <a:ext cx="5181600" cy="8508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Ask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partner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D.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99FCBE5-D6FF-9834-6630-8BAA7F0D2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0" y="1107585"/>
            <a:ext cx="4927134" cy="50319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10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8BC65C-CC64-EDF2-E56B-4433036DF5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7275" cy="68448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29DE-C983-DE71-CE2B-0F6C2D387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7375" y="196850"/>
            <a:ext cx="5810250" cy="1289048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Look</a:t>
            </a:r>
            <a:r>
              <a:rPr lang="hr-HR" dirty="0"/>
              <a:t> </a:t>
            </a:r>
            <a:r>
              <a:rPr lang="hr-HR" dirty="0" err="1"/>
              <a:t>back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emails</a:t>
            </a:r>
            <a:r>
              <a:rPr lang="hr-HR" dirty="0"/>
              <a:t>. Who </a:t>
            </a:r>
            <a:r>
              <a:rPr lang="hr-HR" dirty="0" err="1"/>
              <a:t>says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2975D-076B-1898-71A6-6895B63A6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" y="976212"/>
            <a:ext cx="4267570" cy="48924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C195B0-FE72-6121-AFA3-0E610F5FFF58}"/>
              </a:ext>
            </a:extLst>
          </p:cNvPr>
          <p:cNvSpPr txBox="1">
            <a:spLocks/>
          </p:cNvSpPr>
          <p:nvPr/>
        </p:nvSpPr>
        <p:spPr>
          <a:xfrm>
            <a:off x="5667375" y="1225550"/>
            <a:ext cx="5810250" cy="65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Check</a:t>
            </a:r>
            <a:r>
              <a:rPr lang="hr-HR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7F06E-D223-38FB-7D0B-314F81BFF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3" y="1550987"/>
            <a:ext cx="3977985" cy="4145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47DCEC-61EE-AD42-69B7-72A75A8AA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1" y="1915419"/>
            <a:ext cx="5039536" cy="30271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633568-0519-5258-F891-6F72195B039A}"/>
              </a:ext>
            </a:extLst>
          </p:cNvPr>
          <p:cNvSpPr txBox="1">
            <a:spLocks/>
          </p:cNvSpPr>
          <p:nvPr/>
        </p:nvSpPr>
        <p:spPr>
          <a:xfrm>
            <a:off x="5498327" y="2364794"/>
            <a:ext cx="6393822" cy="361885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b="1" dirty="0">
                <a:solidFill>
                  <a:srgbClr val="FFC000"/>
                </a:solidFill>
              </a:rPr>
              <a:t>LANGUAGE FOCUS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600" b="1" dirty="0" err="1"/>
              <a:t>We</a:t>
            </a:r>
            <a:r>
              <a:rPr lang="hr-HR" sz="2600" b="1" dirty="0"/>
              <a:t> use WILL (‘LL) </a:t>
            </a:r>
            <a:r>
              <a:rPr lang="hr-HR" sz="2600" b="1" dirty="0" err="1"/>
              <a:t>or</a:t>
            </a:r>
            <a:r>
              <a:rPr lang="hr-HR" sz="2600" b="1" dirty="0"/>
              <a:t> WON’T (WILL NOT) </a:t>
            </a:r>
            <a:r>
              <a:rPr lang="hr-HR" sz="2600" b="1" dirty="0" err="1"/>
              <a:t>when</a:t>
            </a:r>
            <a:r>
              <a:rPr lang="hr-HR" sz="2600" b="1" dirty="0"/>
              <a:t> </a:t>
            </a:r>
            <a:r>
              <a:rPr lang="hr-HR" sz="2600" b="1" dirty="0" err="1"/>
              <a:t>making</a:t>
            </a:r>
            <a:r>
              <a:rPr lang="hr-HR" sz="2600" b="1" dirty="0"/>
              <a:t> </a:t>
            </a:r>
            <a:r>
              <a:rPr lang="hr-HR" sz="2600" b="1" dirty="0" err="1"/>
              <a:t>predictions</a:t>
            </a:r>
            <a:r>
              <a:rPr lang="hr-HR" sz="2600" b="1" dirty="0"/>
              <a:t> </a:t>
            </a:r>
            <a:r>
              <a:rPr lang="hr-HR" sz="2600" b="1" dirty="0" err="1"/>
              <a:t>or</a:t>
            </a:r>
            <a:r>
              <a:rPr lang="hr-HR" sz="2600" b="1" dirty="0"/>
              <a:t> </a:t>
            </a:r>
            <a:r>
              <a:rPr lang="hr-HR" sz="2600" b="1" dirty="0" err="1"/>
              <a:t>expressing</a:t>
            </a:r>
            <a:r>
              <a:rPr lang="hr-HR" sz="2600" b="1" dirty="0"/>
              <a:t> </a:t>
            </a:r>
            <a:r>
              <a:rPr lang="hr-HR" sz="2600" b="1" dirty="0" err="1"/>
              <a:t>our</a:t>
            </a:r>
            <a:r>
              <a:rPr lang="hr-HR" sz="2600" b="1" dirty="0"/>
              <a:t> </a:t>
            </a:r>
            <a:r>
              <a:rPr lang="hr-HR" sz="2600" b="1" dirty="0" err="1"/>
              <a:t>hopes</a:t>
            </a:r>
            <a:r>
              <a:rPr lang="hr-HR" sz="2600" b="1" dirty="0"/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2600" b="1" dirty="0">
                <a:solidFill>
                  <a:srgbClr val="FF0000"/>
                </a:solidFill>
              </a:rPr>
              <a:t>SUBJECT + WILL + INFINTIVE </a:t>
            </a:r>
            <a:r>
              <a:rPr lang="hr-HR" b="1" dirty="0">
                <a:solidFill>
                  <a:srgbClr val="FF0000"/>
                </a:solidFill>
              </a:rPr>
              <a:t>(</a:t>
            </a:r>
            <a:r>
              <a:rPr lang="hr-HR" b="1" dirty="0" err="1">
                <a:solidFill>
                  <a:srgbClr val="FF0000"/>
                </a:solidFill>
              </a:rPr>
              <a:t>without</a:t>
            </a:r>
            <a:r>
              <a:rPr lang="hr-HR" b="1" dirty="0">
                <a:solidFill>
                  <a:srgbClr val="FF0000"/>
                </a:solidFill>
              </a:rPr>
              <a:t> TO)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err="1">
                <a:highlight>
                  <a:srgbClr val="FFFF00"/>
                </a:highlight>
              </a:rPr>
              <a:t>We</a:t>
            </a:r>
            <a:r>
              <a:rPr lang="hr-H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’ll</a:t>
            </a:r>
            <a:r>
              <a:rPr lang="hr-HR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r-H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have</a:t>
            </a:r>
            <a:r>
              <a:rPr lang="hr-HR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r-HR" dirty="0">
                <a:highlight>
                  <a:srgbClr val="FFFF00"/>
                </a:highlight>
              </a:rPr>
              <a:t>a </a:t>
            </a:r>
            <a:r>
              <a:rPr lang="hr-HR" dirty="0" err="1">
                <a:highlight>
                  <a:srgbClr val="FFFF00"/>
                </a:highlight>
              </a:rPr>
              <a:t>great</a:t>
            </a:r>
            <a:r>
              <a:rPr lang="hr-HR" dirty="0">
                <a:highlight>
                  <a:srgbClr val="FFFF00"/>
                </a:highlight>
              </a:rPr>
              <a:t> time</a:t>
            </a:r>
            <a:r>
              <a:rPr lang="hr-HR" dirty="0"/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dirty="0">
                <a:highlight>
                  <a:srgbClr val="FFFF00"/>
                </a:highlight>
              </a:rPr>
              <a:t>I </a:t>
            </a:r>
            <a:r>
              <a:rPr lang="hr-HR" dirty="0" err="1">
                <a:highlight>
                  <a:srgbClr val="FFFF00"/>
                </a:highlight>
              </a:rPr>
              <a:t>hope</a:t>
            </a:r>
            <a:r>
              <a:rPr lang="hr-HR" dirty="0">
                <a:highlight>
                  <a:srgbClr val="FFFF00"/>
                </a:highlight>
              </a:rPr>
              <a:t> </a:t>
            </a:r>
            <a:r>
              <a:rPr lang="hr-HR" dirty="0" err="1">
                <a:highlight>
                  <a:srgbClr val="FFFF00"/>
                </a:highlight>
              </a:rPr>
              <a:t>the</a:t>
            </a:r>
            <a:r>
              <a:rPr lang="hr-HR" dirty="0">
                <a:highlight>
                  <a:srgbClr val="FFFF00"/>
                </a:highlight>
              </a:rPr>
              <a:t> </a:t>
            </a:r>
            <a:r>
              <a:rPr lang="hr-HR" dirty="0" err="1">
                <a:highlight>
                  <a:srgbClr val="FFFF00"/>
                </a:highlight>
              </a:rPr>
              <a:t>techer</a:t>
            </a:r>
            <a:r>
              <a:rPr lang="hr-HR" dirty="0">
                <a:highlight>
                  <a:srgbClr val="FFFF00"/>
                </a:highlight>
              </a:rPr>
              <a:t> </a:t>
            </a:r>
            <a:r>
              <a:rPr lang="hr-H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won’t</a:t>
            </a:r>
            <a:r>
              <a:rPr lang="hr-HR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r-H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</a:t>
            </a:r>
            <a:r>
              <a:rPr lang="hr-HR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r-HR" dirty="0" err="1">
                <a:highlight>
                  <a:srgbClr val="FFFF00"/>
                </a:highlight>
              </a:rPr>
              <a:t>strict</a:t>
            </a:r>
            <a:r>
              <a:rPr lang="hr-HR" dirty="0">
                <a:highlight>
                  <a:srgbClr val="FFFF00"/>
                </a:highlight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200" dirty="0">
                <a:solidFill>
                  <a:schemeClr val="accent1"/>
                </a:solidFill>
              </a:rPr>
              <a:t>Za izražavanje naših predviđanja za budućnost te nadanja koristimo WILL (‘LL) i WON’T (WILL NOT). 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83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801</Words>
  <Application>Microsoft Office PowerPoint</Application>
  <PresentationFormat>Widescreen</PresentationFormat>
  <Paragraphs>124</Paragraphs>
  <Slides>14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Lesson 17 Receiving mail</vt:lpstr>
      <vt:lpstr>Guess the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page 90.</vt:lpstr>
      <vt:lpstr>Workbook page 91.</vt:lpstr>
      <vt:lpstr>Workbook page 92.</vt:lpstr>
      <vt:lpstr>Workbook page 93.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17 – Receiving mail</dc:title>
  <dc:creator>Josipa</dc:creator>
  <cp:lastModifiedBy>Sanja Ivoš</cp:lastModifiedBy>
  <cp:revision>42</cp:revision>
  <dcterms:created xsi:type="dcterms:W3CDTF">2022-08-06T20:09:58Z</dcterms:created>
  <dcterms:modified xsi:type="dcterms:W3CDTF">2022-12-06T12:47:58Z</dcterms:modified>
</cp:coreProperties>
</file>